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lvl="0">
      <a:defRPr lang="es-MX"/>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102"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27FB78-6D16-D148-BF47-C855B1D1340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xmlns="" id="{CBC50E1E-2E42-9F4F-B75E-C2E201775C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xmlns="" id="{807E6B4C-1653-0F42-80C8-4DBDE2FB73A1}"/>
              </a:ext>
            </a:extLst>
          </p:cNvPr>
          <p:cNvSpPr>
            <a:spLocks noGrp="1"/>
          </p:cNvSpPr>
          <p:nvPr>
            <p:ph type="dt" sz="half" idx="10"/>
          </p:nvPr>
        </p:nvSpPr>
        <p:spPr/>
        <p:txBody>
          <a:bodyPr/>
          <a:lstStyle/>
          <a:p>
            <a:fld id="{1CCFE942-102E-F142-B107-16A4688A1D4D}" type="datetimeFigureOut">
              <a:rPr lang="es-MX" smtClean="0"/>
              <a:t>20/10/2020</a:t>
            </a:fld>
            <a:endParaRPr lang="es-MX"/>
          </a:p>
        </p:txBody>
      </p:sp>
      <p:sp>
        <p:nvSpPr>
          <p:cNvPr id="5" name="Marcador de pie de página 4">
            <a:extLst>
              <a:ext uri="{FF2B5EF4-FFF2-40B4-BE49-F238E27FC236}">
                <a16:creationId xmlns:a16="http://schemas.microsoft.com/office/drawing/2014/main" xmlns="" id="{6D09AA03-2769-7C41-AA85-82C94E03E2D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6C3A599F-7D94-B343-A97B-C8CA86672C80}"/>
              </a:ext>
            </a:extLst>
          </p:cNvPr>
          <p:cNvSpPr>
            <a:spLocks noGrp="1"/>
          </p:cNvSpPr>
          <p:nvPr>
            <p:ph type="sldNum" sz="quarter" idx="12"/>
          </p:nvPr>
        </p:nvSpPr>
        <p:spPr/>
        <p:txBody>
          <a:bodyPr/>
          <a:lstStyle/>
          <a:p>
            <a:fld id="{AE49D5EC-7AD2-8341-A53D-A7AA4164B9FC}" type="slidenum">
              <a:rPr lang="es-MX" smtClean="0"/>
              <a:t>‹Nº›</a:t>
            </a:fld>
            <a:endParaRPr lang="es-MX"/>
          </a:p>
        </p:txBody>
      </p:sp>
    </p:spTree>
    <p:extLst>
      <p:ext uri="{BB962C8B-B14F-4D97-AF65-F5344CB8AC3E}">
        <p14:creationId xmlns:p14="http://schemas.microsoft.com/office/powerpoint/2010/main" val="3608518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C1760E3-2D54-0147-BAF3-815AC550930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6F57F646-C6A0-1244-9FC9-06FDD4C9E91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D8D014D8-CB31-5E48-AE5C-573478D24CD3}"/>
              </a:ext>
            </a:extLst>
          </p:cNvPr>
          <p:cNvSpPr>
            <a:spLocks noGrp="1"/>
          </p:cNvSpPr>
          <p:nvPr>
            <p:ph type="dt" sz="half" idx="10"/>
          </p:nvPr>
        </p:nvSpPr>
        <p:spPr/>
        <p:txBody>
          <a:bodyPr/>
          <a:lstStyle/>
          <a:p>
            <a:fld id="{1CCFE942-102E-F142-B107-16A4688A1D4D}" type="datetimeFigureOut">
              <a:rPr lang="es-MX" smtClean="0"/>
              <a:t>20/10/2020</a:t>
            </a:fld>
            <a:endParaRPr lang="es-MX"/>
          </a:p>
        </p:txBody>
      </p:sp>
      <p:sp>
        <p:nvSpPr>
          <p:cNvPr id="5" name="Marcador de pie de página 4">
            <a:extLst>
              <a:ext uri="{FF2B5EF4-FFF2-40B4-BE49-F238E27FC236}">
                <a16:creationId xmlns:a16="http://schemas.microsoft.com/office/drawing/2014/main" xmlns="" id="{54F89E4A-DDD8-AD42-AD33-C3E6FBBE569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DCC2B76A-2BD6-D24D-BE90-A3B89A4B8940}"/>
              </a:ext>
            </a:extLst>
          </p:cNvPr>
          <p:cNvSpPr>
            <a:spLocks noGrp="1"/>
          </p:cNvSpPr>
          <p:nvPr>
            <p:ph type="sldNum" sz="quarter" idx="12"/>
          </p:nvPr>
        </p:nvSpPr>
        <p:spPr/>
        <p:txBody>
          <a:bodyPr/>
          <a:lstStyle/>
          <a:p>
            <a:fld id="{AE49D5EC-7AD2-8341-A53D-A7AA4164B9FC}" type="slidenum">
              <a:rPr lang="es-MX" smtClean="0"/>
              <a:t>‹Nº›</a:t>
            </a:fld>
            <a:endParaRPr lang="es-MX"/>
          </a:p>
        </p:txBody>
      </p:sp>
    </p:spTree>
    <p:extLst>
      <p:ext uri="{BB962C8B-B14F-4D97-AF65-F5344CB8AC3E}">
        <p14:creationId xmlns:p14="http://schemas.microsoft.com/office/powerpoint/2010/main" val="2021105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4D3CE36E-3B56-534F-8917-442BD07EA93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999A74AA-DA9B-F64A-8823-EDFF87C8417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EEA211E6-DFD1-A143-873F-6130507D0237}"/>
              </a:ext>
            </a:extLst>
          </p:cNvPr>
          <p:cNvSpPr>
            <a:spLocks noGrp="1"/>
          </p:cNvSpPr>
          <p:nvPr>
            <p:ph type="dt" sz="half" idx="10"/>
          </p:nvPr>
        </p:nvSpPr>
        <p:spPr/>
        <p:txBody>
          <a:bodyPr/>
          <a:lstStyle/>
          <a:p>
            <a:fld id="{1CCFE942-102E-F142-B107-16A4688A1D4D}" type="datetimeFigureOut">
              <a:rPr lang="es-MX" smtClean="0"/>
              <a:t>20/10/2020</a:t>
            </a:fld>
            <a:endParaRPr lang="es-MX"/>
          </a:p>
        </p:txBody>
      </p:sp>
      <p:sp>
        <p:nvSpPr>
          <p:cNvPr id="5" name="Marcador de pie de página 4">
            <a:extLst>
              <a:ext uri="{FF2B5EF4-FFF2-40B4-BE49-F238E27FC236}">
                <a16:creationId xmlns:a16="http://schemas.microsoft.com/office/drawing/2014/main" xmlns="" id="{CD0D0333-5B04-8249-B989-39BE2AFD6B5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0B6D3436-8969-4341-B629-EB3BF0D56741}"/>
              </a:ext>
            </a:extLst>
          </p:cNvPr>
          <p:cNvSpPr>
            <a:spLocks noGrp="1"/>
          </p:cNvSpPr>
          <p:nvPr>
            <p:ph type="sldNum" sz="quarter" idx="12"/>
          </p:nvPr>
        </p:nvSpPr>
        <p:spPr/>
        <p:txBody>
          <a:bodyPr/>
          <a:lstStyle/>
          <a:p>
            <a:fld id="{AE49D5EC-7AD2-8341-A53D-A7AA4164B9FC}" type="slidenum">
              <a:rPr lang="es-MX" smtClean="0"/>
              <a:t>‹Nº›</a:t>
            </a:fld>
            <a:endParaRPr lang="es-MX"/>
          </a:p>
        </p:txBody>
      </p:sp>
    </p:spTree>
    <p:extLst>
      <p:ext uri="{BB962C8B-B14F-4D97-AF65-F5344CB8AC3E}">
        <p14:creationId xmlns:p14="http://schemas.microsoft.com/office/powerpoint/2010/main" val="30519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EEF042-A1BB-7644-84B2-35DBDEE43E5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96499577-7D56-8B4A-B7C0-7511636194B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9EAB010B-04F7-FC4A-B301-718EA14ABFEB}"/>
              </a:ext>
            </a:extLst>
          </p:cNvPr>
          <p:cNvSpPr>
            <a:spLocks noGrp="1"/>
          </p:cNvSpPr>
          <p:nvPr>
            <p:ph type="dt" sz="half" idx="10"/>
          </p:nvPr>
        </p:nvSpPr>
        <p:spPr/>
        <p:txBody>
          <a:bodyPr/>
          <a:lstStyle/>
          <a:p>
            <a:fld id="{1CCFE942-102E-F142-B107-16A4688A1D4D}" type="datetimeFigureOut">
              <a:rPr lang="es-MX" smtClean="0"/>
              <a:t>20/10/2020</a:t>
            </a:fld>
            <a:endParaRPr lang="es-MX"/>
          </a:p>
        </p:txBody>
      </p:sp>
      <p:sp>
        <p:nvSpPr>
          <p:cNvPr id="5" name="Marcador de pie de página 4">
            <a:extLst>
              <a:ext uri="{FF2B5EF4-FFF2-40B4-BE49-F238E27FC236}">
                <a16:creationId xmlns:a16="http://schemas.microsoft.com/office/drawing/2014/main" xmlns="" id="{D1DC2EC0-52CF-1047-AE6F-50A0B0CE855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705CBFD3-44B9-BE44-A760-C30E25F569B7}"/>
              </a:ext>
            </a:extLst>
          </p:cNvPr>
          <p:cNvSpPr>
            <a:spLocks noGrp="1"/>
          </p:cNvSpPr>
          <p:nvPr>
            <p:ph type="sldNum" sz="quarter" idx="12"/>
          </p:nvPr>
        </p:nvSpPr>
        <p:spPr/>
        <p:txBody>
          <a:bodyPr/>
          <a:lstStyle/>
          <a:p>
            <a:fld id="{AE49D5EC-7AD2-8341-A53D-A7AA4164B9FC}" type="slidenum">
              <a:rPr lang="es-MX" smtClean="0"/>
              <a:t>‹Nº›</a:t>
            </a:fld>
            <a:endParaRPr lang="es-MX"/>
          </a:p>
        </p:txBody>
      </p:sp>
    </p:spTree>
    <p:extLst>
      <p:ext uri="{BB962C8B-B14F-4D97-AF65-F5344CB8AC3E}">
        <p14:creationId xmlns:p14="http://schemas.microsoft.com/office/powerpoint/2010/main" val="386542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A28B2FE-DE13-2F40-ACF9-562DC82BE4E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163F546A-334F-5F41-A29D-45AD2733F4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AF0341D2-536D-AA4B-B459-3F9FE90550CC}"/>
              </a:ext>
            </a:extLst>
          </p:cNvPr>
          <p:cNvSpPr>
            <a:spLocks noGrp="1"/>
          </p:cNvSpPr>
          <p:nvPr>
            <p:ph type="dt" sz="half" idx="10"/>
          </p:nvPr>
        </p:nvSpPr>
        <p:spPr/>
        <p:txBody>
          <a:bodyPr/>
          <a:lstStyle/>
          <a:p>
            <a:fld id="{1CCFE942-102E-F142-B107-16A4688A1D4D}" type="datetimeFigureOut">
              <a:rPr lang="es-MX" smtClean="0"/>
              <a:t>20/10/2020</a:t>
            </a:fld>
            <a:endParaRPr lang="es-MX"/>
          </a:p>
        </p:txBody>
      </p:sp>
      <p:sp>
        <p:nvSpPr>
          <p:cNvPr id="5" name="Marcador de pie de página 4">
            <a:extLst>
              <a:ext uri="{FF2B5EF4-FFF2-40B4-BE49-F238E27FC236}">
                <a16:creationId xmlns:a16="http://schemas.microsoft.com/office/drawing/2014/main" xmlns="" id="{081A90BF-3BCC-BF47-9D50-D37CEF1F8E9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C6E0E24B-CE2B-B149-A797-DB659DA63ACC}"/>
              </a:ext>
            </a:extLst>
          </p:cNvPr>
          <p:cNvSpPr>
            <a:spLocks noGrp="1"/>
          </p:cNvSpPr>
          <p:nvPr>
            <p:ph type="sldNum" sz="quarter" idx="12"/>
          </p:nvPr>
        </p:nvSpPr>
        <p:spPr/>
        <p:txBody>
          <a:bodyPr/>
          <a:lstStyle/>
          <a:p>
            <a:fld id="{AE49D5EC-7AD2-8341-A53D-A7AA4164B9FC}" type="slidenum">
              <a:rPr lang="es-MX" smtClean="0"/>
              <a:t>‹Nº›</a:t>
            </a:fld>
            <a:endParaRPr lang="es-MX"/>
          </a:p>
        </p:txBody>
      </p:sp>
    </p:spTree>
    <p:extLst>
      <p:ext uri="{BB962C8B-B14F-4D97-AF65-F5344CB8AC3E}">
        <p14:creationId xmlns:p14="http://schemas.microsoft.com/office/powerpoint/2010/main" val="2061599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44F4DF4-2190-3E4C-96A9-6DB4BB1CE41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6742DEFC-B2BE-274D-B904-D7258BCCE9B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xmlns="" id="{7D6710EC-FA5D-2741-AE38-88CB47F3F18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xmlns="" id="{EDCCEF3E-2626-AB49-A48A-73A38957189F}"/>
              </a:ext>
            </a:extLst>
          </p:cNvPr>
          <p:cNvSpPr>
            <a:spLocks noGrp="1"/>
          </p:cNvSpPr>
          <p:nvPr>
            <p:ph type="dt" sz="half" idx="10"/>
          </p:nvPr>
        </p:nvSpPr>
        <p:spPr/>
        <p:txBody>
          <a:bodyPr/>
          <a:lstStyle/>
          <a:p>
            <a:fld id="{1CCFE942-102E-F142-B107-16A4688A1D4D}" type="datetimeFigureOut">
              <a:rPr lang="es-MX" smtClean="0"/>
              <a:t>20/10/2020</a:t>
            </a:fld>
            <a:endParaRPr lang="es-MX"/>
          </a:p>
        </p:txBody>
      </p:sp>
      <p:sp>
        <p:nvSpPr>
          <p:cNvPr id="6" name="Marcador de pie de página 5">
            <a:extLst>
              <a:ext uri="{FF2B5EF4-FFF2-40B4-BE49-F238E27FC236}">
                <a16:creationId xmlns:a16="http://schemas.microsoft.com/office/drawing/2014/main" xmlns="" id="{4D9CBA18-84F1-9B41-B3D7-5B288415F03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11346DFF-CEC6-E94F-8693-D7C4952C33D9}"/>
              </a:ext>
            </a:extLst>
          </p:cNvPr>
          <p:cNvSpPr>
            <a:spLocks noGrp="1"/>
          </p:cNvSpPr>
          <p:nvPr>
            <p:ph type="sldNum" sz="quarter" idx="12"/>
          </p:nvPr>
        </p:nvSpPr>
        <p:spPr/>
        <p:txBody>
          <a:bodyPr/>
          <a:lstStyle/>
          <a:p>
            <a:fld id="{AE49D5EC-7AD2-8341-A53D-A7AA4164B9FC}" type="slidenum">
              <a:rPr lang="es-MX" smtClean="0"/>
              <a:t>‹Nº›</a:t>
            </a:fld>
            <a:endParaRPr lang="es-MX"/>
          </a:p>
        </p:txBody>
      </p:sp>
    </p:spTree>
    <p:extLst>
      <p:ext uri="{BB962C8B-B14F-4D97-AF65-F5344CB8AC3E}">
        <p14:creationId xmlns:p14="http://schemas.microsoft.com/office/powerpoint/2010/main" val="2649551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20A02A0-93AD-2444-8605-CB0CD67509B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D5B5CF7F-EB30-8446-B842-2A79E8A124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A527972C-E5B6-974C-8379-44DD41BF565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xmlns="" id="{C6D338FD-6524-D940-93EA-88597FA7C2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947499E6-EB63-8043-A4A6-57EE5FD65FE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xmlns="" id="{4EF00B3B-382C-EB45-80C0-1915B12260B5}"/>
              </a:ext>
            </a:extLst>
          </p:cNvPr>
          <p:cNvSpPr>
            <a:spLocks noGrp="1"/>
          </p:cNvSpPr>
          <p:nvPr>
            <p:ph type="dt" sz="half" idx="10"/>
          </p:nvPr>
        </p:nvSpPr>
        <p:spPr/>
        <p:txBody>
          <a:bodyPr/>
          <a:lstStyle/>
          <a:p>
            <a:fld id="{1CCFE942-102E-F142-B107-16A4688A1D4D}" type="datetimeFigureOut">
              <a:rPr lang="es-MX" smtClean="0"/>
              <a:t>20/10/2020</a:t>
            </a:fld>
            <a:endParaRPr lang="es-MX"/>
          </a:p>
        </p:txBody>
      </p:sp>
      <p:sp>
        <p:nvSpPr>
          <p:cNvPr id="8" name="Marcador de pie de página 7">
            <a:extLst>
              <a:ext uri="{FF2B5EF4-FFF2-40B4-BE49-F238E27FC236}">
                <a16:creationId xmlns:a16="http://schemas.microsoft.com/office/drawing/2014/main" xmlns="" id="{81CC608B-A5BE-D447-9C90-C39FEDE05A4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xmlns="" id="{0459FAD9-7393-3D4A-91CA-AAF69D3CF381}"/>
              </a:ext>
            </a:extLst>
          </p:cNvPr>
          <p:cNvSpPr>
            <a:spLocks noGrp="1"/>
          </p:cNvSpPr>
          <p:nvPr>
            <p:ph type="sldNum" sz="quarter" idx="12"/>
          </p:nvPr>
        </p:nvSpPr>
        <p:spPr/>
        <p:txBody>
          <a:bodyPr/>
          <a:lstStyle/>
          <a:p>
            <a:fld id="{AE49D5EC-7AD2-8341-A53D-A7AA4164B9FC}" type="slidenum">
              <a:rPr lang="es-MX" smtClean="0"/>
              <a:t>‹Nº›</a:t>
            </a:fld>
            <a:endParaRPr lang="es-MX"/>
          </a:p>
        </p:txBody>
      </p:sp>
    </p:spTree>
    <p:extLst>
      <p:ext uri="{BB962C8B-B14F-4D97-AF65-F5344CB8AC3E}">
        <p14:creationId xmlns:p14="http://schemas.microsoft.com/office/powerpoint/2010/main" val="1060302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50FE322-EA22-DA49-830A-B49250E7A17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xmlns="" id="{BD3A8182-A07C-DA42-A6BF-2AB565B35612}"/>
              </a:ext>
            </a:extLst>
          </p:cNvPr>
          <p:cNvSpPr>
            <a:spLocks noGrp="1"/>
          </p:cNvSpPr>
          <p:nvPr>
            <p:ph type="dt" sz="half" idx="10"/>
          </p:nvPr>
        </p:nvSpPr>
        <p:spPr/>
        <p:txBody>
          <a:bodyPr/>
          <a:lstStyle/>
          <a:p>
            <a:fld id="{1CCFE942-102E-F142-B107-16A4688A1D4D}" type="datetimeFigureOut">
              <a:rPr lang="es-MX" smtClean="0"/>
              <a:t>20/10/2020</a:t>
            </a:fld>
            <a:endParaRPr lang="es-MX"/>
          </a:p>
        </p:txBody>
      </p:sp>
      <p:sp>
        <p:nvSpPr>
          <p:cNvPr id="4" name="Marcador de pie de página 3">
            <a:extLst>
              <a:ext uri="{FF2B5EF4-FFF2-40B4-BE49-F238E27FC236}">
                <a16:creationId xmlns:a16="http://schemas.microsoft.com/office/drawing/2014/main" xmlns="" id="{44369572-DE7C-2443-BAD2-17B695356630}"/>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xmlns="" id="{2E9CF06A-C62B-114E-B922-485B3E6342C2}"/>
              </a:ext>
            </a:extLst>
          </p:cNvPr>
          <p:cNvSpPr>
            <a:spLocks noGrp="1"/>
          </p:cNvSpPr>
          <p:nvPr>
            <p:ph type="sldNum" sz="quarter" idx="12"/>
          </p:nvPr>
        </p:nvSpPr>
        <p:spPr/>
        <p:txBody>
          <a:bodyPr/>
          <a:lstStyle/>
          <a:p>
            <a:fld id="{AE49D5EC-7AD2-8341-A53D-A7AA4164B9FC}" type="slidenum">
              <a:rPr lang="es-MX" smtClean="0"/>
              <a:t>‹Nº›</a:t>
            </a:fld>
            <a:endParaRPr lang="es-MX"/>
          </a:p>
        </p:txBody>
      </p:sp>
    </p:spTree>
    <p:extLst>
      <p:ext uri="{BB962C8B-B14F-4D97-AF65-F5344CB8AC3E}">
        <p14:creationId xmlns:p14="http://schemas.microsoft.com/office/powerpoint/2010/main" val="544340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5972B797-C91C-7F40-A6A4-C1A4513C8C1B}"/>
              </a:ext>
            </a:extLst>
          </p:cNvPr>
          <p:cNvSpPr>
            <a:spLocks noGrp="1"/>
          </p:cNvSpPr>
          <p:nvPr>
            <p:ph type="dt" sz="half" idx="10"/>
          </p:nvPr>
        </p:nvSpPr>
        <p:spPr/>
        <p:txBody>
          <a:bodyPr/>
          <a:lstStyle/>
          <a:p>
            <a:fld id="{1CCFE942-102E-F142-B107-16A4688A1D4D}" type="datetimeFigureOut">
              <a:rPr lang="es-MX" smtClean="0"/>
              <a:t>20/10/2020</a:t>
            </a:fld>
            <a:endParaRPr lang="es-MX"/>
          </a:p>
        </p:txBody>
      </p:sp>
      <p:sp>
        <p:nvSpPr>
          <p:cNvPr id="3" name="Marcador de pie de página 2">
            <a:extLst>
              <a:ext uri="{FF2B5EF4-FFF2-40B4-BE49-F238E27FC236}">
                <a16:creationId xmlns:a16="http://schemas.microsoft.com/office/drawing/2014/main" xmlns="" id="{E47AE324-9207-D24D-BB82-82D156EECEF4}"/>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xmlns="" id="{589D6A59-BDA0-0F4E-8B43-0D9C058F0581}"/>
              </a:ext>
            </a:extLst>
          </p:cNvPr>
          <p:cNvSpPr>
            <a:spLocks noGrp="1"/>
          </p:cNvSpPr>
          <p:nvPr>
            <p:ph type="sldNum" sz="quarter" idx="12"/>
          </p:nvPr>
        </p:nvSpPr>
        <p:spPr/>
        <p:txBody>
          <a:bodyPr/>
          <a:lstStyle/>
          <a:p>
            <a:fld id="{AE49D5EC-7AD2-8341-A53D-A7AA4164B9FC}" type="slidenum">
              <a:rPr lang="es-MX" smtClean="0"/>
              <a:t>‹Nº›</a:t>
            </a:fld>
            <a:endParaRPr lang="es-MX"/>
          </a:p>
        </p:txBody>
      </p:sp>
    </p:spTree>
    <p:extLst>
      <p:ext uri="{BB962C8B-B14F-4D97-AF65-F5344CB8AC3E}">
        <p14:creationId xmlns:p14="http://schemas.microsoft.com/office/powerpoint/2010/main" val="2487742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507735B-99E2-7547-8391-3E6020E3AAB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F5432905-7ADB-D040-9601-8ADC4B68D4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xmlns="" id="{BF6D484E-B04D-6A44-A3D6-97DDBD039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A04073D5-2D3F-6F45-B833-7D84675FA76D}"/>
              </a:ext>
            </a:extLst>
          </p:cNvPr>
          <p:cNvSpPr>
            <a:spLocks noGrp="1"/>
          </p:cNvSpPr>
          <p:nvPr>
            <p:ph type="dt" sz="half" idx="10"/>
          </p:nvPr>
        </p:nvSpPr>
        <p:spPr/>
        <p:txBody>
          <a:bodyPr/>
          <a:lstStyle/>
          <a:p>
            <a:fld id="{1CCFE942-102E-F142-B107-16A4688A1D4D}" type="datetimeFigureOut">
              <a:rPr lang="es-MX" smtClean="0"/>
              <a:t>20/10/2020</a:t>
            </a:fld>
            <a:endParaRPr lang="es-MX"/>
          </a:p>
        </p:txBody>
      </p:sp>
      <p:sp>
        <p:nvSpPr>
          <p:cNvPr id="6" name="Marcador de pie de página 5">
            <a:extLst>
              <a:ext uri="{FF2B5EF4-FFF2-40B4-BE49-F238E27FC236}">
                <a16:creationId xmlns:a16="http://schemas.microsoft.com/office/drawing/2014/main" xmlns="" id="{E6471968-19B7-3D43-A4DF-FD3D63BC212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FAACA1C0-A12A-894D-8457-AC9C3109FC79}"/>
              </a:ext>
            </a:extLst>
          </p:cNvPr>
          <p:cNvSpPr>
            <a:spLocks noGrp="1"/>
          </p:cNvSpPr>
          <p:nvPr>
            <p:ph type="sldNum" sz="quarter" idx="12"/>
          </p:nvPr>
        </p:nvSpPr>
        <p:spPr/>
        <p:txBody>
          <a:bodyPr/>
          <a:lstStyle/>
          <a:p>
            <a:fld id="{AE49D5EC-7AD2-8341-A53D-A7AA4164B9FC}" type="slidenum">
              <a:rPr lang="es-MX" smtClean="0"/>
              <a:t>‹Nº›</a:t>
            </a:fld>
            <a:endParaRPr lang="es-MX"/>
          </a:p>
        </p:txBody>
      </p:sp>
    </p:spTree>
    <p:extLst>
      <p:ext uri="{BB962C8B-B14F-4D97-AF65-F5344CB8AC3E}">
        <p14:creationId xmlns:p14="http://schemas.microsoft.com/office/powerpoint/2010/main" val="1958472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4FB3DB2-7C02-A545-BD04-7206ED4BF45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xmlns="" id="{D4C8A9F6-0388-1445-9398-3B0606C93D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xmlns="" id="{51E7EAE8-D1D4-7C4E-A257-AA4E843202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6FC8DDB2-85A5-224A-B994-242D6044F0B1}"/>
              </a:ext>
            </a:extLst>
          </p:cNvPr>
          <p:cNvSpPr>
            <a:spLocks noGrp="1"/>
          </p:cNvSpPr>
          <p:nvPr>
            <p:ph type="dt" sz="half" idx="10"/>
          </p:nvPr>
        </p:nvSpPr>
        <p:spPr/>
        <p:txBody>
          <a:bodyPr/>
          <a:lstStyle/>
          <a:p>
            <a:fld id="{1CCFE942-102E-F142-B107-16A4688A1D4D}" type="datetimeFigureOut">
              <a:rPr lang="es-MX" smtClean="0"/>
              <a:t>20/10/2020</a:t>
            </a:fld>
            <a:endParaRPr lang="es-MX"/>
          </a:p>
        </p:txBody>
      </p:sp>
      <p:sp>
        <p:nvSpPr>
          <p:cNvPr id="6" name="Marcador de pie de página 5">
            <a:extLst>
              <a:ext uri="{FF2B5EF4-FFF2-40B4-BE49-F238E27FC236}">
                <a16:creationId xmlns:a16="http://schemas.microsoft.com/office/drawing/2014/main" xmlns="" id="{1D600F77-6949-B847-88E9-FBA39142ACB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BF812839-6EC2-7749-A308-2A7319A1B30A}"/>
              </a:ext>
            </a:extLst>
          </p:cNvPr>
          <p:cNvSpPr>
            <a:spLocks noGrp="1"/>
          </p:cNvSpPr>
          <p:nvPr>
            <p:ph type="sldNum" sz="quarter" idx="12"/>
          </p:nvPr>
        </p:nvSpPr>
        <p:spPr/>
        <p:txBody>
          <a:bodyPr/>
          <a:lstStyle/>
          <a:p>
            <a:fld id="{AE49D5EC-7AD2-8341-A53D-A7AA4164B9FC}" type="slidenum">
              <a:rPr lang="es-MX" smtClean="0"/>
              <a:t>‹Nº›</a:t>
            </a:fld>
            <a:endParaRPr lang="es-MX"/>
          </a:p>
        </p:txBody>
      </p:sp>
    </p:spTree>
    <p:extLst>
      <p:ext uri="{BB962C8B-B14F-4D97-AF65-F5344CB8AC3E}">
        <p14:creationId xmlns:p14="http://schemas.microsoft.com/office/powerpoint/2010/main" val="3484772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667FED2C-1571-5140-BDC6-2D82C35084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1BD74201-6EE1-504C-A6B0-D2C6C77646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CBD91970-2852-734F-A529-D313EF0ADB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CFE942-102E-F142-B107-16A4688A1D4D}" type="datetimeFigureOut">
              <a:rPr lang="es-MX" smtClean="0"/>
              <a:t>20/10/2020</a:t>
            </a:fld>
            <a:endParaRPr lang="es-MX"/>
          </a:p>
        </p:txBody>
      </p:sp>
      <p:sp>
        <p:nvSpPr>
          <p:cNvPr id="5" name="Marcador de pie de página 4">
            <a:extLst>
              <a:ext uri="{FF2B5EF4-FFF2-40B4-BE49-F238E27FC236}">
                <a16:creationId xmlns:a16="http://schemas.microsoft.com/office/drawing/2014/main" xmlns="" id="{6CD867A0-621F-9942-86B0-F648707F76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xmlns="" id="{4010E8D8-87BC-BD4C-AE98-AFF9A5EBF8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9D5EC-7AD2-8341-A53D-A7AA4164B9FC}" type="slidenum">
              <a:rPr lang="es-MX" smtClean="0"/>
              <a:t>‹Nº›</a:t>
            </a:fld>
            <a:endParaRPr lang="es-MX"/>
          </a:p>
        </p:txBody>
      </p:sp>
    </p:spTree>
    <p:extLst>
      <p:ext uri="{BB962C8B-B14F-4D97-AF65-F5344CB8AC3E}">
        <p14:creationId xmlns:p14="http://schemas.microsoft.com/office/powerpoint/2010/main" val="270797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xmlns="" id="{5CB4CAFB-EC5A-4ECF-A5CF-7C703BEDB77F}"/>
              </a:ext>
            </a:extLst>
          </p:cNvPr>
          <p:cNvSpPr txBox="1">
            <a:spLocks/>
          </p:cNvSpPr>
          <p:nvPr/>
        </p:nvSpPr>
        <p:spPr>
          <a:xfrm>
            <a:off x="838200" y="3686824"/>
            <a:ext cx="10237237" cy="1305054"/>
          </a:xfrm>
          <a:prstGeom prst="rect">
            <a:avLst/>
          </a:prstGeom>
        </p:spPr>
        <p:txBody>
          <a:bodyPr vert="horz" lIns="91440" tIns="45720" rIns="91440" bIns="45720" rtlCol="0" anchor="ctr">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sz="2800" b="1" dirty="0">
              <a:solidFill>
                <a:srgbClr val="E7E6E6">
                  <a:lumMod val="25000"/>
                </a:srgbClr>
              </a:solidFill>
              <a:latin typeface="Book Antiqua" panose="02040602050305030304" pitchFamily="18" charset="0"/>
            </a:endParaRPr>
          </a:p>
          <a:p>
            <a:r>
              <a:rPr lang="es-MX" sz="2800" b="1" dirty="0">
                <a:solidFill>
                  <a:srgbClr val="E7E6E6">
                    <a:lumMod val="25000"/>
                  </a:srgbClr>
                </a:solidFill>
                <a:latin typeface="Book Antiqua" panose="02040602050305030304" pitchFamily="18" charset="0"/>
              </a:rPr>
              <a:t>La calidad de la educación superior y </a:t>
            </a:r>
          </a:p>
          <a:p>
            <a:endParaRPr lang="es-MX" sz="2800" b="1" dirty="0">
              <a:solidFill>
                <a:srgbClr val="E7E6E6">
                  <a:lumMod val="25000"/>
                </a:srgbClr>
              </a:solidFill>
              <a:latin typeface="Book Antiqua" panose="02040602050305030304" pitchFamily="18" charset="0"/>
            </a:endParaRPr>
          </a:p>
          <a:p>
            <a:r>
              <a:rPr lang="es-MX" sz="2800" b="1" dirty="0">
                <a:solidFill>
                  <a:srgbClr val="E7E6E6">
                    <a:lumMod val="25000"/>
                  </a:srgbClr>
                </a:solidFill>
                <a:latin typeface="Book Antiqua" panose="02040602050305030304" pitchFamily="18" charset="0"/>
              </a:rPr>
              <a:t>decálogo IES post Covid-19</a:t>
            </a:r>
            <a:endParaRPr lang="es-MX" sz="2800" b="1" dirty="0"/>
          </a:p>
        </p:txBody>
      </p:sp>
      <p:sp>
        <p:nvSpPr>
          <p:cNvPr id="6" name="Título 1">
            <a:extLst>
              <a:ext uri="{FF2B5EF4-FFF2-40B4-BE49-F238E27FC236}">
                <a16:creationId xmlns:a16="http://schemas.microsoft.com/office/drawing/2014/main" xmlns="" id="{0C5F0C9C-8B73-44A6-A2A5-F005C5AF7B1B}"/>
              </a:ext>
            </a:extLst>
          </p:cNvPr>
          <p:cNvSpPr txBox="1">
            <a:spLocks/>
          </p:cNvSpPr>
          <p:nvPr/>
        </p:nvSpPr>
        <p:spPr>
          <a:xfrm>
            <a:off x="990600" y="5779993"/>
            <a:ext cx="10237237" cy="92249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2800" b="1" dirty="0">
                <a:solidFill>
                  <a:schemeClr val="bg1"/>
                </a:solidFill>
                <a:latin typeface="Book Antiqua" panose="02040602050305030304" pitchFamily="18" charset="0"/>
              </a:rPr>
              <a:t>N. Quintero Rojas, R. Campos Enríquez  </a:t>
            </a:r>
            <a:endParaRPr lang="es-MX" sz="2800" b="1" dirty="0">
              <a:solidFill>
                <a:schemeClr val="bg1"/>
              </a:solidFill>
            </a:endParaRPr>
          </a:p>
        </p:txBody>
      </p:sp>
    </p:spTree>
    <p:extLst>
      <p:ext uri="{BB962C8B-B14F-4D97-AF65-F5344CB8AC3E}">
        <p14:creationId xmlns:p14="http://schemas.microsoft.com/office/powerpoint/2010/main" val="3141605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xmlns="" id="{78CF384E-D255-4957-983F-B30AFECAD2CF}"/>
              </a:ext>
            </a:extLst>
          </p:cNvPr>
          <p:cNvSpPr>
            <a:spLocks noGrp="1"/>
          </p:cNvSpPr>
          <p:nvPr>
            <p:ph type="title"/>
          </p:nvPr>
        </p:nvSpPr>
        <p:spPr>
          <a:xfrm>
            <a:off x="838200" y="365125"/>
            <a:ext cx="10237237" cy="922499"/>
          </a:xfrm>
        </p:spPr>
        <p:txBody>
          <a:bodyPr/>
          <a:lstStyle/>
          <a:p>
            <a:pPr algn="ctr"/>
            <a:r>
              <a:rPr lang="es-MX" sz="3600" b="1" dirty="0">
                <a:solidFill>
                  <a:srgbClr val="E7E6E6">
                    <a:lumMod val="25000"/>
                  </a:srgbClr>
                </a:solidFill>
                <a:latin typeface="Book Antiqua" panose="02040602050305030304" pitchFamily="18" charset="0"/>
              </a:rPr>
              <a:t>Reingeniería</a:t>
            </a:r>
            <a:endParaRPr lang="es-MX" b="1" dirty="0"/>
          </a:p>
        </p:txBody>
      </p:sp>
      <p:sp>
        <p:nvSpPr>
          <p:cNvPr id="9" name="Marcador de contenido 2">
            <a:extLst>
              <a:ext uri="{FF2B5EF4-FFF2-40B4-BE49-F238E27FC236}">
                <a16:creationId xmlns:a16="http://schemas.microsoft.com/office/drawing/2014/main" xmlns="" id="{90568108-BE71-40EF-B5D7-1823F12DB803}"/>
              </a:ext>
            </a:extLst>
          </p:cNvPr>
          <p:cNvSpPr>
            <a:spLocks noGrp="1"/>
          </p:cNvSpPr>
          <p:nvPr>
            <p:ph idx="1"/>
          </p:nvPr>
        </p:nvSpPr>
        <p:spPr>
          <a:xfrm>
            <a:off x="371668" y="1539554"/>
            <a:ext cx="10515600" cy="4712057"/>
          </a:xfrm>
        </p:spPr>
        <p:txBody>
          <a:bodyPr>
            <a:normAutofit/>
          </a:bodyPr>
          <a:lstStyle/>
          <a:p>
            <a:pPr marL="0" indent="0">
              <a:buNone/>
            </a:pPr>
            <a:endParaRPr lang="es-MX" sz="2200" b="1" dirty="0">
              <a:latin typeface="Book Antiqua" panose="02040602050305030304" pitchFamily="18" charset="0"/>
            </a:endParaRPr>
          </a:p>
          <a:p>
            <a:pPr marL="0" indent="0">
              <a:buNone/>
            </a:pPr>
            <a:r>
              <a:rPr lang="es-MX" sz="2600" b="1" dirty="0">
                <a:solidFill>
                  <a:srgbClr val="E7E6E6">
                    <a:lumMod val="25000"/>
                  </a:srgbClr>
                </a:solidFill>
                <a:latin typeface="Book Antiqua" panose="02040602050305030304" pitchFamily="18" charset="0"/>
              </a:rPr>
              <a:t>Reingeniería</a:t>
            </a:r>
            <a:r>
              <a:rPr lang="es-MX" sz="2600" b="1" dirty="0">
                <a:latin typeface="Book Antiqua" panose="02040602050305030304" pitchFamily="18" charset="0"/>
              </a:rPr>
              <a:t>:</a:t>
            </a:r>
          </a:p>
          <a:p>
            <a:pPr marL="0" indent="0">
              <a:buNone/>
            </a:pPr>
            <a:endParaRPr lang="es-MX" sz="2600" b="1" dirty="0">
              <a:latin typeface="Book Antiqua" panose="02040602050305030304" pitchFamily="18" charset="0"/>
            </a:endParaRPr>
          </a:p>
          <a:p>
            <a:pPr marL="0" indent="0">
              <a:buNone/>
            </a:pPr>
            <a:r>
              <a:rPr lang="es-MX" sz="2000" dirty="0">
                <a:latin typeface="Book Antiqua" panose="02040602050305030304" pitchFamily="18" charset="0"/>
              </a:rPr>
              <a:t>Se requiere de una reingeniería de la estructura y organización institucional</a:t>
            </a:r>
          </a:p>
          <a:p>
            <a:pPr marL="0" indent="0">
              <a:buNone/>
            </a:pPr>
            <a:endParaRPr lang="es-MX" sz="2000" dirty="0">
              <a:latin typeface="Book Antiqua" panose="02040602050305030304" pitchFamily="18" charset="0"/>
            </a:endParaRPr>
          </a:p>
          <a:p>
            <a:pPr marL="0" indent="0">
              <a:buNone/>
            </a:pPr>
            <a:r>
              <a:rPr lang="es-MX" sz="2000" dirty="0">
                <a:latin typeface="Book Antiqua" panose="02040602050305030304" pitchFamily="18" charset="0"/>
              </a:rPr>
              <a:t>Afrontar una nueva etapa de manera decidida, teniendo un gobierno, una dirección, una gestión y una administración eficiente y eficaz.</a:t>
            </a:r>
          </a:p>
          <a:p>
            <a:pPr marL="0" indent="0">
              <a:buNone/>
            </a:pPr>
            <a:endParaRPr lang="es-MX" sz="2000" dirty="0">
              <a:latin typeface="Book Antiqua" panose="02040602050305030304" pitchFamily="18" charset="0"/>
            </a:endParaRPr>
          </a:p>
          <a:p>
            <a:pPr marL="0" indent="0">
              <a:buNone/>
            </a:pPr>
            <a:endParaRPr lang="es-MX" sz="2000" dirty="0">
              <a:latin typeface="Book Antiqua" panose="02040602050305030304" pitchFamily="18" charset="0"/>
            </a:endParaRPr>
          </a:p>
          <a:p>
            <a:pPr marL="0" indent="0">
              <a:buNone/>
            </a:pPr>
            <a:endParaRPr lang="es-MX" sz="2000" dirty="0">
              <a:latin typeface="Book Antiqua" panose="02040602050305030304" pitchFamily="18" charset="0"/>
            </a:endParaRPr>
          </a:p>
        </p:txBody>
      </p:sp>
    </p:spTree>
    <p:extLst>
      <p:ext uri="{BB962C8B-B14F-4D97-AF65-F5344CB8AC3E}">
        <p14:creationId xmlns:p14="http://schemas.microsoft.com/office/powerpoint/2010/main" val="1128958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1C795C-5A33-CD46-8FD2-3CA1DB471E7D}"/>
              </a:ext>
            </a:extLst>
          </p:cNvPr>
          <p:cNvSpPr>
            <a:spLocks noGrp="1"/>
          </p:cNvSpPr>
          <p:nvPr>
            <p:ph type="title"/>
          </p:nvPr>
        </p:nvSpPr>
        <p:spPr>
          <a:xfrm>
            <a:off x="838200" y="365125"/>
            <a:ext cx="10237237" cy="922499"/>
          </a:xfrm>
        </p:spPr>
        <p:txBody>
          <a:bodyPr/>
          <a:lstStyle/>
          <a:p>
            <a:pPr algn="ctr"/>
            <a:r>
              <a:rPr lang="es-MX" sz="3600" b="1" dirty="0">
                <a:latin typeface="Book Antiqua" panose="02040602050305030304" pitchFamily="18" charset="0"/>
              </a:rPr>
              <a:t>Empoderar y acompañar al estudiante</a:t>
            </a:r>
            <a:endParaRPr lang="es-MX" b="1" dirty="0"/>
          </a:p>
        </p:txBody>
      </p:sp>
      <p:sp>
        <p:nvSpPr>
          <p:cNvPr id="3" name="Marcador de contenido 2">
            <a:extLst>
              <a:ext uri="{FF2B5EF4-FFF2-40B4-BE49-F238E27FC236}">
                <a16:creationId xmlns:a16="http://schemas.microsoft.com/office/drawing/2014/main" xmlns="" id="{159F74A5-C219-BE4C-861C-F7E7273F0A60}"/>
              </a:ext>
            </a:extLst>
          </p:cNvPr>
          <p:cNvSpPr>
            <a:spLocks noGrp="1"/>
          </p:cNvSpPr>
          <p:nvPr>
            <p:ph idx="1"/>
          </p:nvPr>
        </p:nvSpPr>
        <p:spPr>
          <a:xfrm>
            <a:off x="371668" y="1825625"/>
            <a:ext cx="10515600" cy="4351338"/>
          </a:xfrm>
        </p:spPr>
        <p:txBody>
          <a:bodyPr>
            <a:normAutofit lnSpcReduction="10000"/>
          </a:bodyPr>
          <a:lstStyle/>
          <a:p>
            <a:pPr marL="0" indent="0">
              <a:buNone/>
            </a:pPr>
            <a:r>
              <a:rPr lang="es-MX" sz="2600" b="1" dirty="0">
                <a:solidFill>
                  <a:srgbClr val="E7E6E6">
                    <a:lumMod val="25000"/>
                  </a:srgbClr>
                </a:solidFill>
                <a:latin typeface="Book Antiqua" panose="02040602050305030304" pitchFamily="18" charset="0"/>
              </a:rPr>
              <a:t>Empoderar al estudiante:</a:t>
            </a:r>
          </a:p>
          <a:p>
            <a:pPr marL="0" indent="0">
              <a:buNone/>
            </a:pPr>
            <a:endParaRPr lang="es-MX" b="1" dirty="0">
              <a:latin typeface="Book Antiqua" panose="02040602050305030304" pitchFamily="18" charset="0"/>
            </a:endParaRPr>
          </a:p>
          <a:p>
            <a:pPr marL="0" indent="0">
              <a:buNone/>
            </a:pPr>
            <a:r>
              <a:rPr lang="es-MX" sz="2000" dirty="0">
                <a:latin typeface="Book Antiqua" panose="02040602050305030304" pitchFamily="18" charset="0"/>
              </a:rPr>
              <a:t>Se requiere una IES más cercana al estudiante, preocupada por su proyecto de vida de manera integral</a:t>
            </a:r>
          </a:p>
          <a:p>
            <a:pPr marL="0" indent="0">
              <a:buNone/>
            </a:pPr>
            <a:r>
              <a:rPr lang="es-MX" sz="2000" dirty="0">
                <a:latin typeface="Book Antiqua" panose="02040602050305030304" pitchFamily="18" charset="0"/>
              </a:rPr>
              <a:t>Ofrecer una formación en armonía con el paradigma educativo del siglo XXI</a:t>
            </a:r>
          </a:p>
          <a:p>
            <a:pPr marL="0" indent="0">
              <a:buNone/>
            </a:pPr>
            <a:endParaRPr lang="es-MX" sz="2000" dirty="0">
              <a:latin typeface="Book Antiqua" panose="02040602050305030304" pitchFamily="18" charset="0"/>
            </a:endParaRPr>
          </a:p>
          <a:p>
            <a:pPr marL="0" indent="0">
              <a:buNone/>
            </a:pPr>
            <a:r>
              <a:rPr lang="es-MX" sz="2600" b="1" dirty="0">
                <a:latin typeface="Book Antiqua" panose="02040602050305030304" pitchFamily="18" charset="0"/>
              </a:rPr>
              <a:t>Acompañar al estudiante:</a:t>
            </a:r>
          </a:p>
          <a:p>
            <a:pPr marL="0" indent="0">
              <a:buNone/>
            </a:pPr>
            <a:endParaRPr lang="es-MX" sz="2600" b="1" dirty="0">
              <a:latin typeface="Book Antiqua" panose="02040602050305030304" pitchFamily="18" charset="0"/>
            </a:endParaRPr>
          </a:p>
          <a:p>
            <a:pPr marL="0" indent="0">
              <a:buNone/>
            </a:pPr>
            <a:r>
              <a:rPr lang="es-MX" sz="2000" dirty="0">
                <a:latin typeface="Book Antiqua" panose="02040602050305030304" pitchFamily="18" charset="0"/>
              </a:rPr>
              <a:t>Ofrecer servicios y apoyos que aseguren una formación integral.</a:t>
            </a:r>
          </a:p>
          <a:p>
            <a:pPr marL="0" indent="0">
              <a:buNone/>
            </a:pPr>
            <a:r>
              <a:rPr lang="es-MX" sz="2000" dirty="0">
                <a:latin typeface="Book Antiqua" panose="02040602050305030304" pitchFamily="18" charset="0"/>
              </a:rPr>
              <a:t>Hay que tener en cuenta el perfil del estudiante mas allá de los indicadores educativos</a:t>
            </a:r>
          </a:p>
          <a:p>
            <a:pPr marL="0" indent="0">
              <a:buNone/>
            </a:pPr>
            <a:r>
              <a:rPr lang="es-MX" sz="2000" dirty="0">
                <a:latin typeface="Book Antiqua" panose="02040602050305030304" pitchFamily="18" charset="0"/>
              </a:rPr>
              <a:t>De manera particular en la perspectiva de la inclusión y el respeto a los derechos humanos</a:t>
            </a:r>
          </a:p>
          <a:p>
            <a:pPr marL="0" indent="0">
              <a:buNone/>
            </a:pPr>
            <a:endParaRPr lang="es-MX" sz="2000" dirty="0">
              <a:latin typeface="Book Antiqua" panose="02040602050305030304" pitchFamily="18" charset="0"/>
            </a:endParaRPr>
          </a:p>
          <a:p>
            <a:pPr marL="0" indent="0">
              <a:buNone/>
            </a:pPr>
            <a:endParaRPr lang="es-MX" sz="2000" dirty="0">
              <a:latin typeface="Book Antiqua" panose="02040602050305030304" pitchFamily="18" charset="0"/>
            </a:endParaRPr>
          </a:p>
          <a:p>
            <a:pPr marL="0" indent="0">
              <a:buNone/>
            </a:pPr>
            <a:endParaRPr lang="es-MX" sz="2000" dirty="0">
              <a:latin typeface="Book Antiqua" panose="02040602050305030304" pitchFamily="18" charset="0"/>
            </a:endParaRPr>
          </a:p>
        </p:txBody>
      </p:sp>
    </p:spTree>
    <p:extLst>
      <p:ext uri="{BB962C8B-B14F-4D97-AF65-F5344CB8AC3E}">
        <p14:creationId xmlns:p14="http://schemas.microsoft.com/office/powerpoint/2010/main" val="532362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1C795C-5A33-CD46-8FD2-3CA1DB471E7D}"/>
              </a:ext>
            </a:extLst>
          </p:cNvPr>
          <p:cNvSpPr>
            <a:spLocks noGrp="1"/>
          </p:cNvSpPr>
          <p:nvPr>
            <p:ph type="title"/>
          </p:nvPr>
        </p:nvSpPr>
        <p:spPr>
          <a:xfrm>
            <a:off x="838200" y="365125"/>
            <a:ext cx="10237237" cy="922499"/>
          </a:xfrm>
        </p:spPr>
        <p:txBody>
          <a:bodyPr>
            <a:normAutofit/>
          </a:bodyPr>
          <a:lstStyle/>
          <a:p>
            <a:pPr algn="ctr"/>
            <a:r>
              <a:rPr lang="es-MX" sz="3600" b="1" dirty="0">
                <a:solidFill>
                  <a:srgbClr val="E7E6E6">
                    <a:lumMod val="25000"/>
                  </a:srgbClr>
                </a:solidFill>
                <a:latin typeface="Book Antiqua" panose="02040602050305030304" pitchFamily="18" charset="0"/>
              </a:rPr>
              <a:t>Académicos flexibles y hoja de ruta pertinente </a:t>
            </a:r>
            <a:endParaRPr lang="es-MX" b="1" dirty="0"/>
          </a:p>
        </p:txBody>
      </p:sp>
      <p:sp>
        <p:nvSpPr>
          <p:cNvPr id="3" name="Marcador de contenido 2">
            <a:extLst>
              <a:ext uri="{FF2B5EF4-FFF2-40B4-BE49-F238E27FC236}">
                <a16:creationId xmlns:a16="http://schemas.microsoft.com/office/drawing/2014/main" xmlns="" id="{159F74A5-C219-BE4C-861C-F7E7273F0A60}"/>
              </a:ext>
            </a:extLst>
          </p:cNvPr>
          <p:cNvSpPr>
            <a:spLocks noGrp="1"/>
          </p:cNvSpPr>
          <p:nvPr>
            <p:ph idx="1"/>
          </p:nvPr>
        </p:nvSpPr>
        <p:spPr>
          <a:xfrm>
            <a:off x="371668" y="1825625"/>
            <a:ext cx="10515600" cy="4351338"/>
          </a:xfrm>
        </p:spPr>
        <p:txBody>
          <a:bodyPr>
            <a:normAutofit/>
          </a:bodyPr>
          <a:lstStyle/>
          <a:p>
            <a:pPr marL="0" indent="0">
              <a:buNone/>
            </a:pPr>
            <a:r>
              <a:rPr lang="es-MX" sz="2600" b="1" dirty="0">
                <a:solidFill>
                  <a:srgbClr val="E7E6E6">
                    <a:lumMod val="25000"/>
                  </a:srgbClr>
                </a:solidFill>
                <a:latin typeface="Book Antiqua" panose="02040602050305030304" pitchFamily="18" charset="0"/>
              </a:rPr>
              <a:t>Académicos flexibles:</a:t>
            </a:r>
            <a:endParaRPr lang="es-MX" sz="2600" b="1" dirty="0">
              <a:latin typeface="Book Antiqua" panose="02040602050305030304" pitchFamily="18" charset="0"/>
            </a:endParaRPr>
          </a:p>
          <a:p>
            <a:pPr marL="0" indent="0">
              <a:buNone/>
            </a:pPr>
            <a:r>
              <a:rPr lang="es-MX" sz="2000" dirty="0">
                <a:latin typeface="Book Antiqua" panose="02040602050305030304" pitchFamily="18" charset="0"/>
              </a:rPr>
              <a:t>El nuevo peso del quehacer académico en línea</a:t>
            </a:r>
          </a:p>
          <a:p>
            <a:pPr marL="0" indent="0">
              <a:buNone/>
            </a:pPr>
            <a:r>
              <a:rPr lang="es-MX" sz="2000" dirty="0">
                <a:latin typeface="Book Antiqua" panose="02040602050305030304" pitchFamily="18" charset="0"/>
              </a:rPr>
              <a:t>Revalorar y reorientar el modelo educativo y el modelo académico</a:t>
            </a:r>
          </a:p>
          <a:p>
            <a:pPr marL="0" indent="0">
              <a:buNone/>
            </a:pPr>
            <a:r>
              <a:rPr lang="es-MX" sz="2000" dirty="0">
                <a:latin typeface="Book Antiqua" panose="02040602050305030304" pitchFamily="18" charset="0"/>
              </a:rPr>
              <a:t>Para en su caso </a:t>
            </a:r>
            <a:r>
              <a:rPr lang="es-MX" sz="2000" dirty="0" err="1">
                <a:latin typeface="Book Antiqua" panose="02040602050305030304" pitchFamily="18" charset="0"/>
              </a:rPr>
              <a:t>preever</a:t>
            </a:r>
            <a:r>
              <a:rPr lang="es-MX" sz="2000" dirty="0">
                <a:latin typeface="Book Antiqua" panose="02040602050305030304" pitchFamily="18" charset="0"/>
              </a:rPr>
              <a:t> la incorporación del quehacer en </a:t>
            </a:r>
            <a:r>
              <a:rPr lang="es-MX" sz="2000" dirty="0" err="1">
                <a:latin typeface="Book Antiqua" panose="02040602050305030304" pitchFamily="18" charset="0"/>
              </a:rPr>
              <a:t>linea</a:t>
            </a:r>
            <a:endParaRPr lang="es-MX" sz="2000" dirty="0">
              <a:latin typeface="Book Antiqua" panose="02040602050305030304" pitchFamily="18" charset="0"/>
            </a:endParaRPr>
          </a:p>
          <a:p>
            <a:pPr marL="0" indent="0">
              <a:buNone/>
            </a:pPr>
            <a:endParaRPr lang="es-MX" sz="2600" b="1" dirty="0">
              <a:latin typeface="Book Antiqua" panose="02040602050305030304" pitchFamily="18" charset="0"/>
            </a:endParaRPr>
          </a:p>
          <a:p>
            <a:pPr marL="0" indent="0">
              <a:buNone/>
            </a:pPr>
            <a:r>
              <a:rPr lang="es-MX" sz="2600" b="1" dirty="0">
                <a:latin typeface="Book Antiqua" panose="02040602050305030304" pitchFamily="18" charset="0"/>
              </a:rPr>
              <a:t>Académicos con hoja de ruta pertinente:</a:t>
            </a:r>
          </a:p>
          <a:p>
            <a:pPr marL="0" indent="0">
              <a:buNone/>
            </a:pPr>
            <a:r>
              <a:rPr lang="es-MX" sz="2000" dirty="0">
                <a:latin typeface="Book Antiqua" panose="02040602050305030304" pitchFamily="18" charset="0"/>
              </a:rPr>
              <a:t>Fortalecimiento o, en su caso, consolidación, de un quehacer académico sustentado en la planeación y programación</a:t>
            </a:r>
          </a:p>
          <a:p>
            <a:pPr marL="0" indent="0">
              <a:buNone/>
            </a:pPr>
            <a:r>
              <a:rPr lang="es-MX" sz="2000" dirty="0">
                <a:latin typeface="Book Antiqua" panose="02040602050305030304" pitchFamily="18" charset="0"/>
              </a:rPr>
              <a:t>Académicos que sean creativos e innovadores</a:t>
            </a:r>
          </a:p>
          <a:p>
            <a:pPr marL="0" indent="0">
              <a:buNone/>
            </a:pPr>
            <a:endParaRPr lang="es-MX" sz="2000" dirty="0">
              <a:latin typeface="Book Antiqua" panose="02040602050305030304" pitchFamily="18" charset="0"/>
            </a:endParaRPr>
          </a:p>
        </p:txBody>
      </p:sp>
    </p:spTree>
    <p:extLst>
      <p:ext uri="{BB962C8B-B14F-4D97-AF65-F5344CB8AC3E}">
        <p14:creationId xmlns:p14="http://schemas.microsoft.com/office/powerpoint/2010/main" val="986161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1C795C-5A33-CD46-8FD2-3CA1DB471E7D}"/>
              </a:ext>
            </a:extLst>
          </p:cNvPr>
          <p:cNvSpPr>
            <a:spLocks noGrp="1"/>
          </p:cNvSpPr>
          <p:nvPr>
            <p:ph type="title"/>
          </p:nvPr>
        </p:nvSpPr>
        <p:spPr>
          <a:xfrm>
            <a:off x="838200" y="365125"/>
            <a:ext cx="10237237" cy="922499"/>
          </a:xfrm>
        </p:spPr>
        <p:txBody>
          <a:bodyPr/>
          <a:lstStyle/>
          <a:p>
            <a:pPr algn="ctr"/>
            <a:r>
              <a:rPr lang="es-MX" sz="3600" b="1" dirty="0">
                <a:solidFill>
                  <a:srgbClr val="E7E6E6">
                    <a:lumMod val="25000"/>
                  </a:srgbClr>
                </a:solidFill>
                <a:latin typeface="Book Antiqua" panose="02040602050305030304" pitchFamily="18" charset="0"/>
              </a:rPr>
              <a:t>Practicas exitosas y alianzas estratégicas</a:t>
            </a:r>
            <a:endParaRPr lang="es-MX" b="1" dirty="0"/>
          </a:p>
        </p:txBody>
      </p:sp>
      <p:sp>
        <p:nvSpPr>
          <p:cNvPr id="3" name="Marcador de contenido 2">
            <a:extLst>
              <a:ext uri="{FF2B5EF4-FFF2-40B4-BE49-F238E27FC236}">
                <a16:creationId xmlns:a16="http://schemas.microsoft.com/office/drawing/2014/main" xmlns="" id="{159F74A5-C219-BE4C-861C-F7E7273F0A60}"/>
              </a:ext>
            </a:extLst>
          </p:cNvPr>
          <p:cNvSpPr>
            <a:spLocks noGrp="1"/>
          </p:cNvSpPr>
          <p:nvPr>
            <p:ph idx="1"/>
          </p:nvPr>
        </p:nvSpPr>
        <p:spPr>
          <a:xfrm>
            <a:off x="371668" y="1825625"/>
            <a:ext cx="10515600" cy="4351338"/>
          </a:xfrm>
        </p:spPr>
        <p:txBody>
          <a:bodyPr>
            <a:normAutofit fontScale="92500" lnSpcReduction="10000"/>
          </a:bodyPr>
          <a:lstStyle/>
          <a:p>
            <a:pPr marL="0" indent="0">
              <a:buNone/>
            </a:pPr>
            <a:r>
              <a:rPr lang="es-MX" b="1" dirty="0">
                <a:solidFill>
                  <a:srgbClr val="E7E6E6">
                    <a:lumMod val="25000"/>
                  </a:srgbClr>
                </a:solidFill>
                <a:latin typeface="Book Antiqua" panose="02040602050305030304" pitchFamily="18" charset="0"/>
              </a:rPr>
              <a:t>Practicas exitosas:</a:t>
            </a:r>
          </a:p>
          <a:p>
            <a:pPr marL="0" indent="0">
              <a:buNone/>
            </a:pPr>
            <a:endParaRPr lang="es-MX" sz="2600" b="1" dirty="0">
              <a:latin typeface="Book Antiqua" panose="02040602050305030304" pitchFamily="18" charset="0"/>
            </a:endParaRPr>
          </a:p>
          <a:p>
            <a:pPr marL="0" indent="0">
              <a:buNone/>
            </a:pPr>
            <a:r>
              <a:rPr lang="es-MX" sz="2000" dirty="0">
                <a:latin typeface="Book Antiqua" panose="02040602050305030304" pitchFamily="18" charset="0"/>
              </a:rPr>
              <a:t>La solidaridad y la cooperación deben ser ejes para generar sinergias y emular paradigmas.</a:t>
            </a:r>
          </a:p>
          <a:p>
            <a:pPr marL="0" indent="0">
              <a:buNone/>
            </a:pPr>
            <a:r>
              <a:rPr lang="es-MX" sz="2000" dirty="0">
                <a:latin typeface="Book Antiqua" panose="02040602050305030304" pitchFamily="18" charset="0"/>
              </a:rPr>
              <a:t>De manera particular el emular las practicas exitosas.</a:t>
            </a:r>
          </a:p>
          <a:p>
            <a:pPr marL="0" indent="0">
              <a:buNone/>
            </a:pPr>
            <a:endParaRPr lang="es-MX" sz="2600" b="1" dirty="0">
              <a:latin typeface="Book Antiqua" panose="02040602050305030304" pitchFamily="18" charset="0"/>
            </a:endParaRPr>
          </a:p>
          <a:p>
            <a:pPr marL="0" indent="0">
              <a:buNone/>
            </a:pPr>
            <a:r>
              <a:rPr lang="es-MX" b="1" dirty="0">
                <a:solidFill>
                  <a:srgbClr val="E7E6E6">
                    <a:lumMod val="25000"/>
                  </a:srgbClr>
                </a:solidFill>
                <a:latin typeface="Book Antiqua" panose="02040602050305030304" pitchFamily="18" charset="0"/>
              </a:rPr>
              <a:t>Alianzas estratégicas</a:t>
            </a:r>
            <a:r>
              <a:rPr lang="es-MX" b="1" dirty="0">
                <a:latin typeface="Book Antiqua" panose="02040602050305030304" pitchFamily="18" charset="0"/>
              </a:rPr>
              <a:t>:</a:t>
            </a:r>
          </a:p>
          <a:p>
            <a:pPr marL="0" indent="0">
              <a:buNone/>
            </a:pPr>
            <a:endParaRPr lang="es-MX" sz="2600" b="1" dirty="0">
              <a:latin typeface="Book Antiqua" panose="02040602050305030304" pitchFamily="18" charset="0"/>
            </a:endParaRPr>
          </a:p>
          <a:p>
            <a:pPr marL="0" indent="0">
              <a:buNone/>
            </a:pPr>
            <a:r>
              <a:rPr lang="es-MX" sz="2000" dirty="0">
                <a:latin typeface="Book Antiqua" panose="02040602050305030304" pitchFamily="18" charset="0"/>
              </a:rPr>
              <a:t>La solidaridad y colegialidad deben ser ejes de las alianzas estratégicas de las IES</a:t>
            </a:r>
          </a:p>
          <a:p>
            <a:pPr marL="0" indent="0">
              <a:buNone/>
            </a:pPr>
            <a:r>
              <a:rPr lang="es-MX" sz="2000" dirty="0">
                <a:latin typeface="Book Antiqua" panose="02040602050305030304" pitchFamily="18" charset="0"/>
              </a:rPr>
              <a:t>Hacer realidad el lema de la ANUIES:</a:t>
            </a:r>
          </a:p>
          <a:p>
            <a:pPr marL="0" indent="0">
              <a:buNone/>
            </a:pPr>
            <a:endParaRPr lang="es-MX" sz="2000" dirty="0">
              <a:latin typeface="Book Antiqua" panose="02040602050305030304" pitchFamily="18" charset="0"/>
            </a:endParaRPr>
          </a:p>
          <a:p>
            <a:pPr marL="0" indent="0" algn="ctr">
              <a:buNone/>
            </a:pPr>
            <a:r>
              <a:rPr lang="es-MX" sz="2000" b="1" dirty="0">
                <a:latin typeface="Book Antiqua" panose="02040602050305030304" pitchFamily="18" charset="0"/>
              </a:rPr>
              <a:t>Por el fortalecimiento de la educación superior </a:t>
            </a:r>
          </a:p>
        </p:txBody>
      </p:sp>
    </p:spTree>
    <p:extLst>
      <p:ext uri="{BB962C8B-B14F-4D97-AF65-F5344CB8AC3E}">
        <p14:creationId xmlns:p14="http://schemas.microsoft.com/office/powerpoint/2010/main" val="3631963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1C795C-5A33-CD46-8FD2-3CA1DB471E7D}"/>
              </a:ext>
            </a:extLst>
          </p:cNvPr>
          <p:cNvSpPr>
            <a:spLocks noGrp="1"/>
          </p:cNvSpPr>
          <p:nvPr>
            <p:ph type="title"/>
          </p:nvPr>
        </p:nvSpPr>
        <p:spPr>
          <a:xfrm>
            <a:off x="838200" y="365125"/>
            <a:ext cx="10237237" cy="922499"/>
          </a:xfrm>
        </p:spPr>
        <p:txBody>
          <a:bodyPr/>
          <a:lstStyle/>
          <a:p>
            <a:pPr algn="ctr"/>
            <a:r>
              <a:rPr lang="es-MX" sz="3600" b="1" dirty="0">
                <a:solidFill>
                  <a:srgbClr val="E7E6E6">
                    <a:lumMod val="25000"/>
                  </a:srgbClr>
                </a:solidFill>
                <a:latin typeface="Book Antiqua" panose="02040602050305030304" pitchFamily="18" charset="0"/>
              </a:rPr>
              <a:t>Calidad de la educación superior</a:t>
            </a:r>
            <a:endParaRPr lang="es-MX" b="1" dirty="0"/>
          </a:p>
        </p:txBody>
      </p:sp>
      <p:sp>
        <p:nvSpPr>
          <p:cNvPr id="3" name="Marcador de contenido 2">
            <a:extLst>
              <a:ext uri="{FF2B5EF4-FFF2-40B4-BE49-F238E27FC236}">
                <a16:creationId xmlns:a16="http://schemas.microsoft.com/office/drawing/2014/main" xmlns="" id="{159F74A5-C219-BE4C-861C-F7E7273F0A60}"/>
              </a:ext>
            </a:extLst>
          </p:cNvPr>
          <p:cNvSpPr>
            <a:spLocks noGrp="1"/>
          </p:cNvSpPr>
          <p:nvPr>
            <p:ph idx="1"/>
          </p:nvPr>
        </p:nvSpPr>
        <p:spPr>
          <a:xfrm>
            <a:off x="371668" y="1694991"/>
            <a:ext cx="10515600" cy="4351338"/>
          </a:xfrm>
        </p:spPr>
        <p:txBody>
          <a:bodyPr>
            <a:normAutofit/>
          </a:bodyPr>
          <a:lstStyle/>
          <a:p>
            <a:pPr marL="0" indent="0">
              <a:buNone/>
            </a:pPr>
            <a:r>
              <a:rPr lang="es-MX" sz="2600" b="1" dirty="0">
                <a:latin typeface="Book Antiqua" panose="02040602050305030304" pitchFamily="18" charset="0"/>
              </a:rPr>
              <a:t>El paradigma de la calidad ante la pandemia</a:t>
            </a:r>
          </a:p>
          <a:p>
            <a:pPr marL="0" indent="0">
              <a:buNone/>
            </a:pPr>
            <a:endParaRPr lang="es-MX" b="1" dirty="0">
              <a:latin typeface="Book Antiqua" panose="02040602050305030304" pitchFamily="18" charset="0"/>
            </a:endParaRPr>
          </a:p>
          <a:p>
            <a:pPr marL="0" indent="0">
              <a:buNone/>
            </a:pPr>
            <a:r>
              <a:rPr lang="es-MX" sz="2000" b="1" dirty="0">
                <a:latin typeface="Book Antiqua" panose="02040602050305030304" pitchFamily="18" charset="0"/>
              </a:rPr>
              <a:t>Antes: </a:t>
            </a:r>
            <a:r>
              <a:rPr lang="es-MX" sz="2000" dirty="0">
                <a:latin typeface="Book Antiqua" panose="02040602050305030304" pitchFamily="18" charset="0"/>
              </a:rPr>
              <a:t>Sistema escolarizado preferentemente  </a:t>
            </a:r>
          </a:p>
          <a:p>
            <a:pPr marL="0" indent="0">
              <a:buNone/>
            </a:pPr>
            <a:endParaRPr lang="es-MX" sz="2000" dirty="0">
              <a:latin typeface="Book Antiqua" panose="02040602050305030304" pitchFamily="18" charset="0"/>
            </a:endParaRPr>
          </a:p>
          <a:p>
            <a:pPr marL="0" indent="0">
              <a:buNone/>
            </a:pPr>
            <a:r>
              <a:rPr lang="es-MX" sz="2000" b="1" dirty="0">
                <a:latin typeface="Book Antiqua" panose="02040602050305030304" pitchFamily="18" charset="0"/>
              </a:rPr>
              <a:t>Durante: </a:t>
            </a:r>
            <a:r>
              <a:rPr lang="es-MX" sz="2000" dirty="0">
                <a:latin typeface="Book Antiqua" panose="02040602050305030304" pitchFamily="18" charset="0"/>
              </a:rPr>
              <a:t>Cambio a un sistema de educación a distancia y la generación de diagnósticos institucionales. </a:t>
            </a:r>
          </a:p>
          <a:p>
            <a:pPr marL="0" indent="0">
              <a:buNone/>
            </a:pPr>
            <a:endParaRPr lang="es-MX" sz="2000" dirty="0">
              <a:latin typeface="Book Antiqua" panose="02040602050305030304" pitchFamily="18" charset="0"/>
            </a:endParaRPr>
          </a:p>
          <a:p>
            <a:pPr marL="0" indent="0">
              <a:buNone/>
            </a:pPr>
            <a:r>
              <a:rPr lang="es-MX" sz="2000" b="1" dirty="0">
                <a:latin typeface="Book Antiqua" panose="02040602050305030304" pitchFamily="18" charset="0"/>
              </a:rPr>
              <a:t>Después</a:t>
            </a:r>
            <a:r>
              <a:rPr lang="es-MX" sz="2000" dirty="0">
                <a:latin typeface="Book Antiqua" panose="02040602050305030304" pitchFamily="18" charset="0"/>
              </a:rPr>
              <a:t>: Continuación del sistema a distancia con  contundencia a un sistema mixto. </a:t>
            </a:r>
          </a:p>
        </p:txBody>
      </p:sp>
    </p:spTree>
    <p:extLst>
      <p:ext uri="{BB962C8B-B14F-4D97-AF65-F5344CB8AC3E}">
        <p14:creationId xmlns:p14="http://schemas.microsoft.com/office/powerpoint/2010/main" val="3399104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1C795C-5A33-CD46-8FD2-3CA1DB471E7D}"/>
              </a:ext>
            </a:extLst>
          </p:cNvPr>
          <p:cNvSpPr>
            <a:spLocks noGrp="1"/>
          </p:cNvSpPr>
          <p:nvPr>
            <p:ph type="title"/>
          </p:nvPr>
        </p:nvSpPr>
        <p:spPr>
          <a:xfrm>
            <a:off x="838200" y="365125"/>
            <a:ext cx="10237237" cy="922499"/>
          </a:xfrm>
        </p:spPr>
        <p:txBody>
          <a:bodyPr/>
          <a:lstStyle/>
          <a:p>
            <a:pPr algn="ctr"/>
            <a:r>
              <a:rPr lang="es-MX" sz="3600" b="1" dirty="0">
                <a:solidFill>
                  <a:srgbClr val="E7E6E6">
                    <a:lumMod val="25000"/>
                  </a:srgbClr>
                </a:solidFill>
                <a:latin typeface="Book Antiqua" panose="02040602050305030304" pitchFamily="18" charset="0"/>
              </a:rPr>
              <a:t>Calidad de la educación superior</a:t>
            </a:r>
            <a:endParaRPr lang="es-MX" b="1" dirty="0"/>
          </a:p>
        </p:txBody>
      </p:sp>
      <p:sp>
        <p:nvSpPr>
          <p:cNvPr id="3" name="Marcador de contenido 2">
            <a:extLst>
              <a:ext uri="{FF2B5EF4-FFF2-40B4-BE49-F238E27FC236}">
                <a16:creationId xmlns:a16="http://schemas.microsoft.com/office/drawing/2014/main" xmlns="" id="{159F74A5-C219-BE4C-861C-F7E7273F0A60}"/>
              </a:ext>
            </a:extLst>
          </p:cNvPr>
          <p:cNvSpPr>
            <a:spLocks noGrp="1"/>
          </p:cNvSpPr>
          <p:nvPr>
            <p:ph idx="1"/>
          </p:nvPr>
        </p:nvSpPr>
        <p:spPr>
          <a:xfrm>
            <a:off x="371668" y="1694991"/>
            <a:ext cx="10515600" cy="4351338"/>
          </a:xfrm>
        </p:spPr>
        <p:txBody>
          <a:bodyPr>
            <a:normAutofit/>
          </a:bodyPr>
          <a:lstStyle/>
          <a:p>
            <a:pPr marL="0" indent="0">
              <a:buNone/>
            </a:pPr>
            <a:r>
              <a:rPr lang="es-MX" b="1" dirty="0">
                <a:latin typeface="Book Antiqua" panose="02040602050305030304" pitchFamily="18" charset="0"/>
              </a:rPr>
              <a:t>Datos del segundo  cuestionario DGESU-ANUIES</a:t>
            </a:r>
          </a:p>
          <a:p>
            <a:pPr marL="0" indent="0">
              <a:buNone/>
            </a:pPr>
            <a:endParaRPr lang="es-MX" b="1" dirty="0">
              <a:latin typeface="Book Antiqua" panose="02040602050305030304" pitchFamily="18" charset="0"/>
            </a:endParaRPr>
          </a:p>
          <a:p>
            <a:pPr marL="0" indent="0">
              <a:buNone/>
            </a:pPr>
            <a:r>
              <a:rPr lang="es-MX" sz="2000" b="1" dirty="0">
                <a:latin typeface="Book Antiqua" panose="02040602050305030304" pitchFamily="18" charset="0"/>
              </a:rPr>
              <a:t>Participaron 582 IES, principales resultados:</a:t>
            </a:r>
          </a:p>
          <a:p>
            <a:pPr marL="0" indent="0">
              <a:buNone/>
            </a:pPr>
            <a:endParaRPr lang="es-MX" sz="2000" dirty="0">
              <a:latin typeface="Book Antiqua" panose="02040602050305030304" pitchFamily="18" charset="0"/>
            </a:endParaRPr>
          </a:p>
          <a:p>
            <a:pPr marL="0" indent="0">
              <a:buNone/>
            </a:pPr>
            <a:r>
              <a:rPr lang="es-MX" sz="2000" b="1" dirty="0">
                <a:latin typeface="Book Antiqua" panose="02040602050305030304" pitchFamily="18" charset="0"/>
              </a:rPr>
              <a:t>82% </a:t>
            </a:r>
            <a:r>
              <a:rPr lang="es-MX" sz="2000" dirty="0">
                <a:latin typeface="Book Antiqua" panose="02040602050305030304" pitchFamily="18" charset="0"/>
              </a:rPr>
              <a:t>implemento un plan de acción para el seguimiento académico</a:t>
            </a:r>
          </a:p>
          <a:p>
            <a:pPr marL="0" indent="0">
              <a:buNone/>
            </a:pPr>
            <a:endParaRPr lang="es-MX" sz="2000" dirty="0">
              <a:latin typeface="Book Antiqua" panose="02040602050305030304" pitchFamily="18" charset="0"/>
            </a:endParaRPr>
          </a:p>
          <a:p>
            <a:pPr marL="0" indent="0">
              <a:buNone/>
            </a:pPr>
            <a:r>
              <a:rPr lang="es-MX" sz="2000" b="1" dirty="0">
                <a:latin typeface="Book Antiqua" panose="02040602050305030304" pitchFamily="18" charset="0"/>
              </a:rPr>
              <a:t>9% </a:t>
            </a:r>
            <a:r>
              <a:rPr lang="es-MX" sz="2000" dirty="0">
                <a:latin typeface="Book Antiqua" panose="02040602050305030304" pitchFamily="18" charset="0"/>
              </a:rPr>
              <a:t>Se puso en comunicación con autoridades educativas y de salud</a:t>
            </a:r>
          </a:p>
          <a:p>
            <a:pPr marL="0" indent="0">
              <a:buNone/>
            </a:pPr>
            <a:endParaRPr lang="es-MX" sz="2000" dirty="0">
              <a:latin typeface="Book Antiqua" panose="02040602050305030304" pitchFamily="18" charset="0"/>
            </a:endParaRPr>
          </a:p>
          <a:p>
            <a:pPr marL="0" indent="0">
              <a:buNone/>
            </a:pPr>
            <a:r>
              <a:rPr lang="es-MX" sz="2000" b="1" dirty="0">
                <a:latin typeface="Book Antiqua" panose="02040602050305030304" pitchFamily="18" charset="0"/>
              </a:rPr>
              <a:t>7% </a:t>
            </a:r>
            <a:r>
              <a:rPr lang="es-MX" sz="2000" dirty="0">
                <a:latin typeface="Book Antiqua" panose="02040602050305030304" pitchFamily="18" charset="0"/>
              </a:rPr>
              <a:t>Tuvo que realizar modificaciones al calendario escolar. </a:t>
            </a:r>
          </a:p>
        </p:txBody>
      </p:sp>
    </p:spTree>
    <p:extLst>
      <p:ext uri="{BB962C8B-B14F-4D97-AF65-F5344CB8AC3E}">
        <p14:creationId xmlns:p14="http://schemas.microsoft.com/office/powerpoint/2010/main" val="2326197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1C795C-5A33-CD46-8FD2-3CA1DB471E7D}"/>
              </a:ext>
            </a:extLst>
          </p:cNvPr>
          <p:cNvSpPr>
            <a:spLocks noGrp="1"/>
          </p:cNvSpPr>
          <p:nvPr>
            <p:ph type="title"/>
          </p:nvPr>
        </p:nvSpPr>
        <p:spPr>
          <a:xfrm>
            <a:off x="838200" y="365125"/>
            <a:ext cx="10237237" cy="922499"/>
          </a:xfrm>
        </p:spPr>
        <p:txBody>
          <a:bodyPr/>
          <a:lstStyle/>
          <a:p>
            <a:pPr algn="ctr"/>
            <a:r>
              <a:rPr lang="es-MX" sz="3600" b="1" dirty="0">
                <a:solidFill>
                  <a:srgbClr val="E7E6E6">
                    <a:lumMod val="25000"/>
                  </a:srgbClr>
                </a:solidFill>
                <a:latin typeface="Book Antiqua" panose="02040602050305030304" pitchFamily="18" charset="0"/>
              </a:rPr>
              <a:t>Calidad de la educación superior</a:t>
            </a:r>
            <a:endParaRPr lang="es-MX" b="1" dirty="0"/>
          </a:p>
        </p:txBody>
      </p:sp>
      <p:sp>
        <p:nvSpPr>
          <p:cNvPr id="3" name="Marcador de contenido 2">
            <a:extLst>
              <a:ext uri="{FF2B5EF4-FFF2-40B4-BE49-F238E27FC236}">
                <a16:creationId xmlns:a16="http://schemas.microsoft.com/office/drawing/2014/main" xmlns="" id="{159F74A5-C219-BE4C-861C-F7E7273F0A60}"/>
              </a:ext>
            </a:extLst>
          </p:cNvPr>
          <p:cNvSpPr>
            <a:spLocks noGrp="1"/>
          </p:cNvSpPr>
          <p:nvPr>
            <p:ph idx="1"/>
          </p:nvPr>
        </p:nvSpPr>
        <p:spPr>
          <a:xfrm>
            <a:off x="371668" y="1694991"/>
            <a:ext cx="10515600" cy="4351338"/>
          </a:xfrm>
        </p:spPr>
        <p:txBody>
          <a:bodyPr>
            <a:normAutofit fontScale="77500" lnSpcReduction="20000"/>
          </a:bodyPr>
          <a:lstStyle/>
          <a:p>
            <a:pPr marL="0" indent="0">
              <a:buNone/>
            </a:pPr>
            <a:r>
              <a:rPr lang="es-MX" sz="3700" b="1" dirty="0">
                <a:latin typeface="Book Antiqua" panose="02040602050305030304" pitchFamily="18" charset="0"/>
              </a:rPr>
              <a:t>Principales dificultades que enfrentaron las IES</a:t>
            </a:r>
          </a:p>
          <a:p>
            <a:pPr marL="0" indent="0">
              <a:buNone/>
            </a:pPr>
            <a:endParaRPr lang="es-MX" b="1" dirty="0">
              <a:latin typeface="Book Antiqua" panose="02040602050305030304" pitchFamily="18" charset="0"/>
            </a:endParaRPr>
          </a:p>
          <a:p>
            <a:pPr marL="0" indent="0">
              <a:buNone/>
            </a:pPr>
            <a:r>
              <a:rPr lang="es-MX" b="1" dirty="0">
                <a:latin typeface="Book Antiqua" panose="02040602050305030304" pitchFamily="18" charset="0"/>
              </a:rPr>
              <a:t>42% </a:t>
            </a:r>
            <a:r>
              <a:rPr lang="es-MX" dirty="0">
                <a:latin typeface="Book Antiqua" panose="02040602050305030304" pitchFamily="18" charset="0"/>
              </a:rPr>
              <a:t>presentaron resistencia para migrar a educción a distancia</a:t>
            </a:r>
          </a:p>
          <a:p>
            <a:pPr marL="0" indent="0">
              <a:buNone/>
            </a:pPr>
            <a:endParaRPr lang="es-MX" dirty="0">
              <a:latin typeface="Book Antiqua" panose="02040602050305030304" pitchFamily="18" charset="0"/>
            </a:endParaRPr>
          </a:p>
          <a:p>
            <a:pPr marL="0" indent="0">
              <a:buNone/>
            </a:pPr>
            <a:r>
              <a:rPr lang="es-MX" b="1" dirty="0">
                <a:latin typeface="Book Antiqua" panose="02040602050305030304" pitchFamily="18" charset="0"/>
              </a:rPr>
              <a:t>22% </a:t>
            </a:r>
            <a:r>
              <a:rPr lang="es-MX" dirty="0">
                <a:latin typeface="Book Antiqua" panose="02040602050305030304" pitchFamily="18" charset="0"/>
              </a:rPr>
              <a:t>Tuvieron problemas de comunicación a distancia con los equipos de trabajo. </a:t>
            </a:r>
          </a:p>
          <a:p>
            <a:pPr marL="0" indent="0">
              <a:buNone/>
            </a:pPr>
            <a:endParaRPr lang="es-MX" dirty="0">
              <a:latin typeface="Book Antiqua" panose="02040602050305030304" pitchFamily="18" charset="0"/>
            </a:endParaRPr>
          </a:p>
          <a:p>
            <a:pPr marL="0" indent="0">
              <a:buNone/>
            </a:pPr>
            <a:r>
              <a:rPr lang="es-MX" b="1" dirty="0">
                <a:latin typeface="Book Antiqua" panose="02040602050305030304" pitchFamily="18" charset="0"/>
              </a:rPr>
              <a:t>14% </a:t>
            </a:r>
            <a:r>
              <a:rPr lang="es-MX" dirty="0">
                <a:latin typeface="Book Antiqua" panose="02040602050305030304" pitchFamily="18" charset="0"/>
              </a:rPr>
              <a:t>tardaron en reaccionar para adecuar sus procesos académicos </a:t>
            </a:r>
          </a:p>
          <a:p>
            <a:pPr marL="0" indent="0">
              <a:buNone/>
            </a:pPr>
            <a:endParaRPr lang="es-MX" dirty="0">
              <a:latin typeface="Book Antiqua" panose="02040602050305030304" pitchFamily="18" charset="0"/>
            </a:endParaRPr>
          </a:p>
          <a:p>
            <a:pPr marL="0" indent="0">
              <a:buNone/>
            </a:pPr>
            <a:r>
              <a:rPr lang="es-MX" b="1" dirty="0">
                <a:latin typeface="Book Antiqua" panose="02040602050305030304" pitchFamily="18" charset="0"/>
              </a:rPr>
              <a:t>10% </a:t>
            </a:r>
            <a:r>
              <a:rPr lang="es-MX" dirty="0">
                <a:latin typeface="Book Antiqua" panose="02040602050305030304" pitchFamily="18" charset="0"/>
              </a:rPr>
              <a:t>tuvo incertidumbre sobre la duración de la pandemia </a:t>
            </a:r>
          </a:p>
          <a:p>
            <a:pPr marL="0" indent="0">
              <a:buNone/>
            </a:pPr>
            <a:endParaRPr lang="es-MX" dirty="0">
              <a:latin typeface="Book Antiqua" panose="02040602050305030304" pitchFamily="18" charset="0"/>
            </a:endParaRPr>
          </a:p>
          <a:p>
            <a:pPr marL="0" indent="0">
              <a:buNone/>
            </a:pPr>
            <a:r>
              <a:rPr lang="es-MX" b="1" dirty="0">
                <a:latin typeface="Book Antiqua" panose="02040602050305030304" pitchFamily="18" charset="0"/>
              </a:rPr>
              <a:t>24% </a:t>
            </a:r>
            <a:r>
              <a:rPr lang="es-MX" dirty="0">
                <a:latin typeface="Book Antiqua" panose="02040602050305030304" pitchFamily="18" charset="0"/>
              </a:rPr>
              <a:t>falta de información clara y oportuna de las autoridades federales, estatales y municipales </a:t>
            </a:r>
          </a:p>
        </p:txBody>
      </p:sp>
    </p:spTree>
    <p:extLst>
      <p:ext uri="{BB962C8B-B14F-4D97-AF65-F5344CB8AC3E}">
        <p14:creationId xmlns:p14="http://schemas.microsoft.com/office/powerpoint/2010/main" val="2781384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1C795C-5A33-CD46-8FD2-3CA1DB471E7D}"/>
              </a:ext>
            </a:extLst>
          </p:cNvPr>
          <p:cNvSpPr>
            <a:spLocks noGrp="1"/>
          </p:cNvSpPr>
          <p:nvPr>
            <p:ph type="title"/>
          </p:nvPr>
        </p:nvSpPr>
        <p:spPr>
          <a:xfrm>
            <a:off x="838200" y="365125"/>
            <a:ext cx="10237237" cy="922499"/>
          </a:xfrm>
        </p:spPr>
        <p:txBody>
          <a:bodyPr/>
          <a:lstStyle/>
          <a:p>
            <a:pPr algn="ctr"/>
            <a:r>
              <a:rPr lang="es-MX" sz="3600" b="1" dirty="0">
                <a:solidFill>
                  <a:srgbClr val="E7E6E6">
                    <a:lumMod val="25000"/>
                  </a:srgbClr>
                </a:solidFill>
                <a:latin typeface="Book Antiqua" panose="02040602050305030304" pitchFamily="18" charset="0"/>
              </a:rPr>
              <a:t>Calidad de la educación superior</a:t>
            </a:r>
            <a:endParaRPr lang="es-MX" b="1" dirty="0"/>
          </a:p>
        </p:txBody>
      </p:sp>
      <p:sp>
        <p:nvSpPr>
          <p:cNvPr id="3" name="Marcador de contenido 2">
            <a:extLst>
              <a:ext uri="{FF2B5EF4-FFF2-40B4-BE49-F238E27FC236}">
                <a16:creationId xmlns:a16="http://schemas.microsoft.com/office/drawing/2014/main" xmlns="" id="{159F74A5-C219-BE4C-861C-F7E7273F0A60}"/>
              </a:ext>
            </a:extLst>
          </p:cNvPr>
          <p:cNvSpPr>
            <a:spLocks noGrp="1"/>
          </p:cNvSpPr>
          <p:nvPr>
            <p:ph idx="1"/>
          </p:nvPr>
        </p:nvSpPr>
        <p:spPr>
          <a:xfrm>
            <a:off x="371668" y="1694991"/>
            <a:ext cx="10515600" cy="4351338"/>
          </a:xfrm>
        </p:spPr>
        <p:txBody>
          <a:bodyPr>
            <a:normAutofit fontScale="85000" lnSpcReduction="20000"/>
          </a:bodyPr>
          <a:lstStyle/>
          <a:p>
            <a:pPr marL="0" indent="0">
              <a:buNone/>
            </a:pPr>
            <a:r>
              <a:rPr lang="es-MX" sz="3400" b="1" dirty="0">
                <a:latin typeface="Book Antiqua" panose="02040602050305030304" pitchFamily="18" charset="0"/>
              </a:rPr>
              <a:t>Actividades realizadas por las IES para docentes y alumnos</a:t>
            </a:r>
          </a:p>
          <a:p>
            <a:pPr marL="0" indent="0">
              <a:buNone/>
            </a:pPr>
            <a:endParaRPr lang="es-MX" b="1" dirty="0">
              <a:latin typeface="Book Antiqua" panose="02040602050305030304" pitchFamily="18" charset="0"/>
            </a:endParaRPr>
          </a:p>
          <a:p>
            <a:pPr marL="0" indent="0">
              <a:buNone/>
            </a:pPr>
            <a:r>
              <a:rPr lang="es-MX" sz="2600" dirty="0">
                <a:latin typeface="Book Antiqua" panose="02040602050305030304" pitchFamily="18" charset="0"/>
              </a:rPr>
              <a:t>Asistencia Técnica. </a:t>
            </a:r>
          </a:p>
          <a:p>
            <a:pPr marL="0" indent="0">
              <a:buNone/>
            </a:pPr>
            <a:endParaRPr lang="es-MX" sz="2600" dirty="0">
              <a:latin typeface="Book Antiqua" panose="02040602050305030304" pitchFamily="18" charset="0"/>
            </a:endParaRPr>
          </a:p>
          <a:p>
            <a:pPr marL="0" indent="0">
              <a:buNone/>
            </a:pPr>
            <a:r>
              <a:rPr lang="es-MX" sz="2600" dirty="0">
                <a:latin typeface="Book Antiqua" panose="02040602050305030304" pitchFamily="18" charset="0"/>
              </a:rPr>
              <a:t>Capacitación a docentes y alumnos en el uso de plataformas</a:t>
            </a:r>
          </a:p>
          <a:p>
            <a:pPr marL="0" indent="0">
              <a:buNone/>
            </a:pPr>
            <a:endParaRPr lang="es-MX" sz="2600" dirty="0">
              <a:latin typeface="Book Antiqua" panose="02040602050305030304" pitchFamily="18" charset="0"/>
            </a:endParaRPr>
          </a:p>
          <a:p>
            <a:pPr marL="0" indent="0">
              <a:buNone/>
            </a:pPr>
            <a:r>
              <a:rPr lang="es-MX" sz="2600" dirty="0">
                <a:latin typeface="Book Antiqua" panose="02040602050305030304" pitchFamily="18" charset="0"/>
              </a:rPr>
              <a:t>Implementación de nuevos procesos de evaluación. </a:t>
            </a:r>
          </a:p>
          <a:p>
            <a:pPr marL="0" indent="0">
              <a:buNone/>
            </a:pPr>
            <a:endParaRPr lang="es-MX" sz="2600" dirty="0">
              <a:latin typeface="Book Antiqua" panose="02040602050305030304" pitchFamily="18" charset="0"/>
            </a:endParaRPr>
          </a:p>
          <a:p>
            <a:pPr marL="0" indent="0">
              <a:buNone/>
            </a:pPr>
            <a:r>
              <a:rPr lang="es-MX" sz="2600" dirty="0">
                <a:latin typeface="Book Antiqua" panose="02040602050305030304" pitchFamily="18" charset="0"/>
              </a:rPr>
              <a:t>Elaboración de nuevos materiales. </a:t>
            </a:r>
          </a:p>
          <a:p>
            <a:pPr marL="0" indent="0">
              <a:buNone/>
            </a:pPr>
            <a:endParaRPr lang="es-MX" sz="2600" dirty="0">
              <a:latin typeface="Book Antiqua" panose="02040602050305030304" pitchFamily="18" charset="0"/>
            </a:endParaRPr>
          </a:p>
          <a:p>
            <a:pPr marL="0" indent="0">
              <a:buNone/>
            </a:pPr>
            <a:r>
              <a:rPr lang="es-MX" sz="2600" dirty="0">
                <a:latin typeface="Book Antiqua" panose="02040602050305030304" pitchFamily="18" charset="0"/>
              </a:rPr>
              <a:t>Nuevas formas de tramites administrativos y  procesos de titulación a distancia. </a:t>
            </a:r>
          </a:p>
        </p:txBody>
      </p:sp>
    </p:spTree>
    <p:extLst>
      <p:ext uri="{BB962C8B-B14F-4D97-AF65-F5344CB8AC3E}">
        <p14:creationId xmlns:p14="http://schemas.microsoft.com/office/powerpoint/2010/main" val="2625624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1C795C-5A33-CD46-8FD2-3CA1DB471E7D}"/>
              </a:ext>
            </a:extLst>
          </p:cNvPr>
          <p:cNvSpPr>
            <a:spLocks noGrp="1"/>
          </p:cNvSpPr>
          <p:nvPr>
            <p:ph type="title"/>
          </p:nvPr>
        </p:nvSpPr>
        <p:spPr>
          <a:xfrm>
            <a:off x="838200" y="365125"/>
            <a:ext cx="10237237" cy="922499"/>
          </a:xfrm>
        </p:spPr>
        <p:txBody>
          <a:bodyPr/>
          <a:lstStyle/>
          <a:p>
            <a:pPr algn="ctr"/>
            <a:r>
              <a:rPr lang="es-MX" sz="3600" b="1" dirty="0">
                <a:solidFill>
                  <a:srgbClr val="E7E6E6">
                    <a:lumMod val="25000"/>
                  </a:srgbClr>
                </a:solidFill>
                <a:latin typeface="Book Antiqua" panose="02040602050305030304" pitchFamily="18" charset="0"/>
              </a:rPr>
              <a:t>Calidad de la educación superior</a:t>
            </a:r>
            <a:endParaRPr lang="es-MX" b="1" dirty="0"/>
          </a:p>
        </p:txBody>
      </p:sp>
      <p:sp>
        <p:nvSpPr>
          <p:cNvPr id="3" name="Marcador de contenido 2">
            <a:extLst>
              <a:ext uri="{FF2B5EF4-FFF2-40B4-BE49-F238E27FC236}">
                <a16:creationId xmlns:a16="http://schemas.microsoft.com/office/drawing/2014/main" xmlns="" id="{159F74A5-C219-BE4C-861C-F7E7273F0A60}"/>
              </a:ext>
            </a:extLst>
          </p:cNvPr>
          <p:cNvSpPr>
            <a:spLocks noGrp="1"/>
          </p:cNvSpPr>
          <p:nvPr>
            <p:ph idx="1"/>
          </p:nvPr>
        </p:nvSpPr>
        <p:spPr>
          <a:xfrm>
            <a:off x="371668" y="1694991"/>
            <a:ext cx="10515600" cy="4351338"/>
          </a:xfrm>
        </p:spPr>
        <p:txBody>
          <a:bodyPr>
            <a:normAutofit/>
          </a:bodyPr>
          <a:lstStyle/>
          <a:p>
            <a:pPr marL="0" indent="0" algn="ctr">
              <a:buNone/>
            </a:pPr>
            <a:r>
              <a:rPr lang="es-MX" sz="2600" b="1" dirty="0">
                <a:latin typeface="Book Antiqua" panose="02040602050305030304" pitchFamily="18" charset="0"/>
              </a:rPr>
              <a:t>Reflexión </a:t>
            </a:r>
          </a:p>
          <a:p>
            <a:pPr marL="0" indent="0">
              <a:buNone/>
            </a:pPr>
            <a:endParaRPr lang="es-MX" sz="2600" b="1" dirty="0">
              <a:latin typeface="Book Antiqua" panose="02040602050305030304" pitchFamily="18" charset="0"/>
            </a:endParaRPr>
          </a:p>
          <a:p>
            <a:pPr marL="0" indent="0" algn="just">
              <a:buNone/>
            </a:pPr>
            <a:r>
              <a:rPr lang="es-MX" sz="2600" dirty="0">
                <a:latin typeface="Book Antiqua" panose="02040602050305030304" pitchFamily="18" charset="0"/>
              </a:rPr>
              <a:t>Se requiere implementar protocolos de evaluación al interior de cada una de las IES, para conocer el estatus de la calidad de los procesos educativos que permitan la incorporación de nuevas estrategias académicas y administrativas que aseguren la calidad de la educación superior en México. </a:t>
            </a:r>
          </a:p>
        </p:txBody>
      </p:sp>
    </p:spTree>
    <p:extLst>
      <p:ext uri="{BB962C8B-B14F-4D97-AF65-F5344CB8AC3E}">
        <p14:creationId xmlns:p14="http://schemas.microsoft.com/office/powerpoint/2010/main" val="1933363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1C795C-5A33-CD46-8FD2-3CA1DB471E7D}"/>
              </a:ext>
            </a:extLst>
          </p:cNvPr>
          <p:cNvSpPr>
            <a:spLocks noGrp="1"/>
          </p:cNvSpPr>
          <p:nvPr>
            <p:ph type="title"/>
          </p:nvPr>
        </p:nvSpPr>
        <p:spPr>
          <a:xfrm>
            <a:off x="838200" y="365125"/>
            <a:ext cx="10237237" cy="922499"/>
          </a:xfrm>
        </p:spPr>
        <p:txBody>
          <a:bodyPr/>
          <a:lstStyle/>
          <a:p>
            <a:pPr algn="ctr"/>
            <a:r>
              <a:rPr lang="es-MX" sz="3600" b="1">
                <a:solidFill>
                  <a:srgbClr val="E7E6E6">
                    <a:lumMod val="25000"/>
                  </a:srgbClr>
                </a:solidFill>
                <a:latin typeface="Book Antiqua" panose="02040602050305030304" pitchFamily="18" charset="0"/>
              </a:rPr>
              <a:t>Decálogo IES post Covid-19</a:t>
            </a:r>
            <a:endParaRPr lang="es-MX" b="1" dirty="0"/>
          </a:p>
        </p:txBody>
      </p:sp>
      <p:sp>
        <p:nvSpPr>
          <p:cNvPr id="3" name="Marcador de contenido 2">
            <a:extLst>
              <a:ext uri="{FF2B5EF4-FFF2-40B4-BE49-F238E27FC236}">
                <a16:creationId xmlns:a16="http://schemas.microsoft.com/office/drawing/2014/main" xmlns="" id="{159F74A5-C219-BE4C-861C-F7E7273F0A60}"/>
              </a:ext>
            </a:extLst>
          </p:cNvPr>
          <p:cNvSpPr>
            <a:spLocks noGrp="1"/>
          </p:cNvSpPr>
          <p:nvPr>
            <p:ph idx="1"/>
          </p:nvPr>
        </p:nvSpPr>
        <p:spPr>
          <a:xfrm>
            <a:off x="371668" y="1694991"/>
            <a:ext cx="10515600" cy="4351338"/>
          </a:xfrm>
        </p:spPr>
        <p:txBody>
          <a:bodyPr>
            <a:normAutofit fontScale="92500" lnSpcReduction="20000"/>
          </a:bodyPr>
          <a:lstStyle/>
          <a:p>
            <a:pPr marL="0" indent="0">
              <a:buNone/>
            </a:pPr>
            <a:r>
              <a:rPr lang="es-MX" b="1" dirty="0">
                <a:latin typeface="Book Antiqua" panose="02040602050305030304" pitchFamily="18" charset="0"/>
              </a:rPr>
              <a:t>Premisas:</a:t>
            </a:r>
          </a:p>
          <a:p>
            <a:pPr marL="0" indent="0">
              <a:buNone/>
            </a:pPr>
            <a:endParaRPr lang="es-MX" b="1" dirty="0">
              <a:latin typeface="Book Antiqua" panose="02040602050305030304" pitchFamily="18" charset="0"/>
            </a:endParaRPr>
          </a:p>
          <a:p>
            <a:pPr marL="0" indent="0">
              <a:buNone/>
            </a:pPr>
            <a:r>
              <a:rPr lang="es-MX" sz="2000" dirty="0">
                <a:latin typeface="Book Antiqua" panose="02040602050305030304" pitchFamily="18" charset="0"/>
              </a:rPr>
              <a:t>La irrupción de la pandemia Covid-19, trastocó la vida de las sociedades, de la humanidad misma.</a:t>
            </a:r>
          </a:p>
          <a:p>
            <a:pPr marL="0" indent="0">
              <a:buNone/>
            </a:pPr>
            <a:endParaRPr lang="es-MX" sz="2000" dirty="0">
              <a:latin typeface="Book Antiqua" panose="02040602050305030304" pitchFamily="18" charset="0"/>
            </a:endParaRPr>
          </a:p>
          <a:p>
            <a:pPr marL="0" indent="0">
              <a:buNone/>
            </a:pPr>
            <a:r>
              <a:rPr lang="es-MX" sz="2000" dirty="0">
                <a:latin typeface="Book Antiqua" panose="02040602050305030304" pitchFamily="18" charset="0"/>
              </a:rPr>
              <a:t>Obligo la actuación no solo del sector salud sino de otros ámbitos como el social, cultural, económico y educativo.</a:t>
            </a:r>
          </a:p>
          <a:p>
            <a:pPr marL="0" indent="0">
              <a:buNone/>
            </a:pPr>
            <a:endParaRPr lang="es-MX" sz="2000" dirty="0">
              <a:latin typeface="Book Antiqua" panose="02040602050305030304" pitchFamily="18" charset="0"/>
            </a:endParaRPr>
          </a:p>
          <a:p>
            <a:pPr marL="0" indent="0">
              <a:buNone/>
            </a:pPr>
            <a:r>
              <a:rPr lang="es-MX" sz="2000" dirty="0">
                <a:latin typeface="Book Antiqua" panose="02040602050305030304" pitchFamily="18" charset="0"/>
              </a:rPr>
              <a:t>La actuación es ante y después de la crisis sanitaria.</a:t>
            </a:r>
          </a:p>
          <a:p>
            <a:pPr marL="0" indent="0">
              <a:buNone/>
            </a:pPr>
            <a:endParaRPr lang="es-MX" sz="2000" dirty="0">
              <a:latin typeface="Book Antiqua" panose="02040602050305030304" pitchFamily="18" charset="0"/>
            </a:endParaRPr>
          </a:p>
          <a:p>
            <a:pPr marL="0" indent="0">
              <a:buNone/>
            </a:pPr>
            <a:r>
              <a:rPr lang="es-MX" sz="2000" dirty="0">
                <a:latin typeface="Book Antiqua" panose="02040602050305030304" pitchFamily="18" charset="0"/>
              </a:rPr>
              <a:t>Después de la pandemia nada será igual.</a:t>
            </a:r>
          </a:p>
          <a:p>
            <a:pPr marL="0" indent="0">
              <a:buNone/>
            </a:pPr>
            <a:endParaRPr lang="es-MX" sz="2000" dirty="0">
              <a:latin typeface="Book Antiqua" panose="02040602050305030304" pitchFamily="18" charset="0"/>
            </a:endParaRPr>
          </a:p>
          <a:p>
            <a:pPr marL="0" indent="0">
              <a:buNone/>
            </a:pPr>
            <a:r>
              <a:rPr lang="es-MX" sz="2000" dirty="0">
                <a:latin typeface="Book Antiqua" panose="02040602050305030304" pitchFamily="18" charset="0"/>
              </a:rPr>
              <a:t> </a:t>
            </a:r>
            <a:r>
              <a:rPr lang="es-MX" sz="2000" b="1" dirty="0">
                <a:latin typeface="Book Antiqua" panose="02040602050305030304" pitchFamily="18" charset="0"/>
              </a:rPr>
              <a:t>Decálogo IES post Covid-19                                                            Espacio de educación superior</a:t>
            </a:r>
          </a:p>
        </p:txBody>
      </p:sp>
    </p:spTree>
    <p:extLst>
      <p:ext uri="{BB962C8B-B14F-4D97-AF65-F5344CB8AC3E}">
        <p14:creationId xmlns:p14="http://schemas.microsoft.com/office/powerpoint/2010/main" val="3177172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1C795C-5A33-CD46-8FD2-3CA1DB471E7D}"/>
              </a:ext>
            </a:extLst>
          </p:cNvPr>
          <p:cNvSpPr>
            <a:spLocks noGrp="1"/>
          </p:cNvSpPr>
          <p:nvPr>
            <p:ph type="title"/>
          </p:nvPr>
        </p:nvSpPr>
        <p:spPr>
          <a:xfrm>
            <a:off x="838200" y="365125"/>
            <a:ext cx="10237237" cy="922499"/>
          </a:xfrm>
        </p:spPr>
        <p:txBody>
          <a:bodyPr/>
          <a:lstStyle/>
          <a:p>
            <a:pPr algn="ctr"/>
            <a:r>
              <a:rPr lang="es-MX" sz="3600" b="1" dirty="0">
                <a:solidFill>
                  <a:srgbClr val="E7E6E6">
                    <a:lumMod val="25000"/>
                  </a:srgbClr>
                </a:solidFill>
                <a:latin typeface="Book Antiqua" panose="02040602050305030304" pitchFamily="18" charset="0"/>
              </a:rPr>
              <a:t>Bien público y responsabilidad social</a:t>
            </a:r>
            <a:endParaRPr lang="es-MX" b="1" dirty="0"/>
          </a:p>
        </p:txBody>
      </p:sp>
      <p:sp>
        <p:nvSpPr>
          <p:cNvPr id="3" name="Marcador de contenido 2">
            <a:extLst>
              <a:ext uri="{FF2B5EF4-FFF2-40B4-BE49-F238E27FC236}">
                <a16:creationId xmlns:a16="http://schemas.microsoft.com/office/drawing/2014/main" xmlns="" id="{159F74A5-C219-BE4C-861C-F7E7273F0A60}"/>
              </a:ext>
            </a:extLst>
          </p:cNvPr>
          <p:cNvSpPr>
            <a:spLocks noGrp="1"/>
          </p:cNvSpPr>
          <p:nvPr>
            <p:ph idx="1"/>
          </p:nvPr>
        </p:nvSpPr>
        <p:spPr>
          <a:xfrm>
            <a:off x="371668" y="1825625"/>
            <a:ext cx="10515600" cy="4351338"/>
          </a:xfrm>
        </p:spPr>
        <p:txBody>
          <a:bodyPr>
            <a:normAutofit/>
          </a:bodyPr>
          <a:lstStyle/>
          <a:p>
            <a:pPr marL="0" indent="0">
              <a:buNone/>
            </a:pPr>
            <a:r>
              <a:rPr lang="es-MX" sz="2600" b="1" dirty="0">
                <a:latin typeface="Book Antiqua" panose="02040602050305030304" pitchFamily="18" charset="0"/>
              </a:rPr>
              <a:t>Bien público:</a:t>
            </a:r>
          </a:p>
          <a:p>
            <a:pPr marL="0" indent="0">
              <a:buNone/>
            </a:pPr>
            <a:r>
              <a:rPr lang="es-MX" sz="2000" dirty="0">
                <a:latin typeface="Book Antiqua" panose="02040602050305030304" pitchFamily="18" charset="0"/>
              </a:rPr>
              <a:t>Educación superior debe contribuir al desarrollo de la sociedad</a:t>
            </a:r>
          </a:p>
          <a:p>
            <a:pPr marL="0" indent="0">
              <a:buNone/>
            </a:pPr>
            <a:r>
              <a:rPr lang="es-MX" sz="2000" dirty="0">
                <a:latin typeface="Book Antiqua" panose="02040602050305030304" pitchFamily="18" charset="0"/>
              </a:rPr>
              <a:t>Tiene preponderante un contenido social</a:t>
            </a:r>
          </a:p>
          <a:p>
            <a:pPr marL="0" indent="0">
              <a:buNone/>
            </a:pPr>
            <a:r>
              <a:rPr lang="es-MX" sz="2000" dirty="0">
                <a:latin typeface="Book Antiqua" panose="02040602050305030304" pitchFamily="18" charset="0"/>
              </a:rPr>
              <a:t>La educación superior es de interés público, es un bien publico</a:t>
            </a:r>
          </a:p>
          <a:p>
            <a:pPr marL="0" indent="0">
              <a:buNone/>
            </a:pPr>
            <a:endParaRPr lang="es-MX" b="1" dirty="0">
              <a:latin typeface="Book Antiqua" panose="02040602050305030304" pitchFamily="18" charset="0"/>
            </a:endParaRPr>
          </a:p>
          <a:p>
            <a:pPr marL="0" indent="0">
              <a:buNone/>
            </a:pPr>
            <a:r>
              <a:rPr lang="es-MX" sz="2600" b="1" dirty="0">
                <a:latin typeface="Book Antiqua" panose="02040602050305030304" pitchFamily="18" charset="0"/>
              </a:rPr>
              <a:t>Responsabilidad social:</a:t>
            </a:r>
          </a:p>
          <a:p>
            <a:pPr marL="0" indent="0">
              <a:buNone/>
            </a:pPr>
            <a:r>
              <a:rPr lang="es-MX" sz="2000" dirty="0">
                <a:latin typeface="Book Antiqua" panose="02040602050305030304" pitchFamily="18" charset="0"/>
              </a:rPr>
              <a:t>Formación de estudiantes y ciudadanos responsables </a:t>
            </a:r>
          </a:p>
          <a:p>
            <a:pPr marL="0" indent="0">
              <a:buNone/>
            </a:pPr>
            <a:r>
              <a:rPr lang="es-MX" sz="2000" dirty="0">
                <a:latin typeface="Book Antiqua" panose="02040602050305030304" pitchFamily="18" charset="0"/>
              </a:rPr>
              <a:t>Profesionales competentes y comprometidos.</a:t>
            </a:r>
          </a:p>
          <a:p>
            <a:pPr marL="0" indent="0">
              <a:buNone/>
            </a:pPr>
            <a:r>
              <a:rPr lang="es-MX" sz="2000" dirty="0">
                <a:latin typeface="Book Antiqua" panose="02040602050305030304" pitchFamily="18" charset="0"/>
              </a:rPr>
              <a:t>Investigación pertinente, preponderantemente enfocada la solución de problemas de la sociedad y la humanidad.</a:t>
            </a:r>
          </a:p>
        </p:txBody>
      </p:sp>
    </p:spTree>
    <p:extLst>
      <p:ext uri="{BB962C8B-B14F-4D97-AF65-F5344CB8AC3E}">
        <p14:creationId xmlns:p14="http://schemas.microsoft.com/office/powerpoint/2010/main" val="2298631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xmlns="" id="{78CF384E-D255-4957-983F-B30AFECAD2CF}"/>
              </a:ext>
            </a:extLst>
          </p:cNvPr>
          <p:cNvSpPr>
            <a:spLocks noGrp="1"/>
          </p:cNvSpPr>
          <p:nvPr>
            <p:ph type="title"/>
          </p:nvPr>
        </p:nvSpPr>
        <p:spPr>
          <a:xfrm>
            <a:off x="838200" y="365125"/>
            <a:ext cx="10237237" cy="922499"/>
          </a:xfrm>
        </p:spPr>
        <p:txBody>
          <a:bodyPr/>
          <a:lstStyle/>
          <a:p>
            <a:pPr algn="ctr"/>
            <a:r>
              <a:rPr lang="es-MX" sz="3600" b="1" dirty="0">
                <a:solidFill>
                  <a:srgbClr val="E7E6E6">
                    <a:lumMod val="25000"/>
                  </a:srgbClr>
                </a:solidFill>
                <a:latin typeface="Book Antiqua" panose="02040602050305030304" pitchFamily="18" charset="0"/>
              </a:rPr>
              <a:t>Modelo hibrido integral</a:t>
            </a:r>
            <a:endParaRPr lang="es-MX" b="1" dirty="0"/>
          </a:p>
        </p:txBody>
      </p:sp>
      <p:sp>
        <p:nvSpPr>
          <p:cNvPr id="9" name="Marcador de contenido 2">
            <a:extLst>
              <a:ext uri="{FF2B5EF4-FFF2-40B4-BE49-F238E27FC236}">
                <a16:creationId xmlns:a16="http://schemas.microsoft.com/office/drawing/2014/main" xmlns="" id="{90568108-BE71-40EF-B5D7-1823F12DB803}"/>
              </a:ext>
            </a:extLst>
          </p:cNvPr>
          <p:cNvSpPr>
            <a:spLocks noGrp="1"/>
          </p:cNvSpPr>
          <p:nvPr>
            <p:ph idx="1"/>
          </p:nvPr>
        </p:nvSpPr>
        <p:spPr>
          <a:xfrm>
            <a:off x="371668" y="1539554"/>
            <a:ext cx="10515600" cy="4712057"/>
          </a:xfrm>
        </p:spPr>
        <p:txBody>
          <a:bodyPr>
            <a:normAutofit/>
          </a:bodyPr>
          <a:lstStyle/>
          <a:p>
            <a:pPr marL="0" indent="0">
              <a:buNone/>
            </a:pPr>
            <a:r>
              <a:rPr lang="es-MX" sz="2600" b="1" dirty="0">
                <a:solidFill>
                  <a:srgbClr val="E7E6E6">
                    <a:lumMod val="25000"/>
                  </a:srgbClr>
                </a:solidFill>
                <a:latin typeface="Book Antiqua" panose="02040602050305030304" pitchFamily="18" charset="0"/>
              </a:rPr>
              <a:t>Modelo hibrido integral:</a:t>
            </a:r>
          </a:p>
          <a:p>
            <a:pPr marL="0" indent="0">
              <a:buNone/>
            </a:pPr>
            <a:endParaRPr lang="es-MX" sz="2600" b="1" dirty="0">
              <a:latin typeface="Book Antiqua" panose="02040602050305030304" pitchFamily="18" charset="0"/>
            </a:endParaRPr>
          </a:p>
          <a:p>
            <a:pPr marL="0" indent="0">
              <a:buNone/>
            </a:pPr>
            <a:r>
              <a:rPr lang="es-MX" sz="2000" dirty="0">
                <a:latin typeface="Book Antiqua" panose="02040602050305030304" pitchFamily="18" charset="0"/>
              </a:rPr>
              <a:t>Armonizar algo que se hacia en la mayoría de las IES, que ante la crisis sanitaria llego para quedarse:</a:t>
            </a:r>
          </a:p>
          <a:p>
            <a:pPr marL="0" indent="0" algn="ctr">
              <a:buNone/>
            </a:pPr>
            <a:r>
              <a:rPr lang="es-MX" sz="2000" b="1" dirty="0">
                <a:latin typeface="Book Antiqua" panose="02040602050305030304" pitchFamily="18" charset="0"/>
              </a:rPr>
              <a:t>El quehacer académico en línea   </a:t>
            </a:r>
          </a:p>
          <a:p>
            <a:pPr marL="0" indent="0">
              <a:buNone/>
            </a:pPr>
            <a:endParaRPr lang="es-MX" sz="2000" dirty="0">
              <a:latin typeface="Book Antiqua" panose="02040602050305030304" pitchFamily="18" charset="0"/>
            </a:endParaRPr>
          </a:p>
          <a:p>
            <a:pPr marL="0" indent="0" algn="just">
              <a:buNone/>
            </a:pPr>
            <a:r>
              <a:rPr lang="es-MX" sz="2000" dirty="0">
                <a:latin typeface="Book Antiqua" panose="02040602050305030304" pitchFamily="18" charset="0"/>
              </a:rPr>
              <a:t>Pero hay acciones del quehacer académico que requieren la presencialidad, imprescindible.</a:t>
            </a:r>
          </a:p>
          <a:p>
            <a:pPr marL="0" indent="0">
              <a:buNone/>
            </a:pPr>
            <a:endParaRPr lang="es-MX" sz="2000" dirty="0">
              <a:latin typeface="Book Antiqua" panose="02040602050305030304" pitchFamily="18" charset="0"/>
            </a:endParaRPr>
          </a:p>
          <a:p>
            <a:pPr marL="0" indent="0">
              <a:buNone/>
            </a:pPr>
            <a:r>
              <a:rPr lang="es-MX" sz="2000" dirty="0">
                <a:latin typeface="Book Antiqua" panose="02040602050305030304" pitchFamily="18" charset="0"/>
              </a:rPr>
              <a:t>Decidir que hacer presencialmente y que en línea, garantizar pleno cumplimiento de misión y visión</a:t>
            </a:r>
          </a:p>
          <a:p>
            <a:pPr marL="0" indent="0">
              <a:buNone/>
            </a:pPr>
            <a:endParaRPr lang="es-MX" sz="2200" b="1" dirty="0">
              <a:latin typeface="Book Antiqua" panose="02040602050305030304" pitchFamily="18" charset="0"/>
            </a:endParaRPr>
          </a:p>
          <a:p>
            <a:pPr marL="0" indent="0">
              <a:buNone/>
            </a:pPr>
            <a:endParaRPr lang="es-MX" sz="2000" dirty="0">
              <a:latin typeface="Book Antiqua" panose="02040602050305030304" pitchFamily="18" charset="0"/>
            </a:endParaRPr>
          </a:p>
          <a:p>
            <a:pPr marL="0" indent="0">
              <a:buNone/>
            </a:pPr>
            <a:endParaRPr lang="es-MX" sz="2000" dirty="0">
              <a:latin typeface="Book Antiqua" panose="02040602050305030304" pitchFamily="18" charset="0"/>
            </a:endParaRPr>
          </a:p>
        </p:txBody>
      </p:sp>
    </p:spTree>
    <p:extLst>
      <p:ext uri="{BB962C8B-B14F-4D97-AF65-F5344CB8AC3E}">
        <p14:creationId xmlns:p14="http://schemas.microsoft.com/office/powerpoint/2010/main" val="41222964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752</Words>
  <Application>Microsoft Office PowerPoint</Application>
  <PresentationFormat>Panorámica</PresentationFormat>
  <Paragraphs>124</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Book Antiqua</vt:lpstr>
      <vt:lpstr>Calibri</vt:lpstr>
      <vt:lpstr>Calibri Light</vt:lpstr>
      <vt:lpstr>Tema de Office</vt:lpstr>
      <vt:lpstr>Presentación de PowerPoint</vt:lpstr>
      <vt:lpstr>Calidad de la educación superior</vt:lpstr>
      <vt:lpstr>Calidad de la educación superior</vt:lpstr>
      <vt:lpstr>Calidad de la educación superior</vt:lpstr>
      <vt:lpstr>Calidad de la educación superior</vt:lpstr>
      <vt:lpstr>Calidad de la educación superior</vt:lpstr>
      <vt:lpstr>Decálogo IES post Covid-19</vt:lpstr>
      <vt:lpstr>Bien público y responsabilidad social</vt:lpstr>
      <vt:lpstr>Modelo hibrido integral</vt:lpstr>
      <vt:lpstr>Reingeniería</vt:lpstr>
      <vt:lpstr>Empoderar y acompañar al estudiante</vt:lpstr>
      <vt:lpstr>Académicos flexibles y hoja de ruta pertinente </vt:lpstr>
      <vt:lpstr>Practicas exitosas y alianzas estratégicas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DiRI-3</dc:creator>
  <cp:lastModifiedBy>DiRI-3</cp:lastModifiedBy>
  <cp:revision>1</cp:revision>
  <dcterms:modified xsi:type="dcterms:W3CDTF">2020-10-20T17:02:22Z</dcterms:modified>
</cp:coreProperties>
</file>